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258" r:id="rId4"/>
    <p:sldId id="290" r:id="rId5"/>
    <p:sldId id="259" r:id="rId6"/>
    <p:sldId id="260" r:id="rId7"/>
    <p:sldId id="291" r:id="rId8"/>
    <p:sldId id="261" r:id="rId9"/>
    <p:sldId id="262" r:id="rId10"/>
    <p:sldId id="263" r:id="rId11"/>
    <p:sldId id="265" r:id="rId12"/>
    <p:sldId id="306" r:id="rId13"/>
    <p:sldId id="287" r:id="rId14"/>
    <p:sldId id="276" r:id="rId15"/>
    <p:sldId id="286" r:id="rId16"/>
    <p:sldId id="288" r:id="rId17"/>
    <p:sldId id="299" r:id="rId18"/>
    <p:sldId id="289" r:id="rId19"/>
    <p:sldId id="307" r:id="rId20"/>
    <p:sldId id="304" r:id="rId21"/>
    <p:sldId id="308" r:id="rId22"/>
    <p:sldId id="309" r:id="rId23"/>
    <p:sldId id="311" r:id="rId24"/>
    <p:sldId id="312" r:id="rId25"/>
    <p:sldId id="310" r:id="rId26"/>
    <p:sldId id="294" r:id="rId27"/>
    <p:sldId id="293" r:id="rId28"/>
    <p:sldId id="271" r:id="rId29"/>
    <p:sldId id="280" r:id="rId30"/>
  </p:sldIdLst>
  <p:sldSz cx="9144000" cy="5143500" type="screen16x9"/>
  <p:notesSz cx="7315200" cy="9601200"/>
  <p:embeddedFontLst>
    <p:embeddedFont>
      <p:font typeface="Lora" charset="0"/>
      <p:regular r:id="rId32"/>
      <p:bold r:id="rId33"/>
      <p:italic r:id="rId34"/>
      <p:boldItalic r:id="rId35"/>
    </p:embeddedFont>
    <p:embeddedFont>
      <p:font typeface="Quattrocento Sans" charset="0"/>
      <p:bold r:id="rId36"/>
      <p:italic r:id="rId37"/>
      <p:boldItalic r:id="rId38"/>
    </p:embeddedFont>
    <p:embeddedFont>
      <p:font typeface="Segoe UI" pitchFamily="34" charset="0"/>
      <p:regular r:id="rId39"/>
      <p:bold r:id="rId40"/>
      <p:italic r:id="rId41"/>
      <p:boldItalic r:id="rId42"/>
    </p:embeddedFont>
    <p:embeddedFont>
      <p:font typeface="SimHei" pitchFamily="49" charset="-12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225B1C4-793A-4636-AC66-BB88870D970A}">
  <a:tblStyle styleId="{E225B1C4-793A-4636-AC66-BB88870D970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368" autoAdjust="0"/>
  </p:normalViewPr>
  <p:slideViewPr>
    <p:cSldViewPr>
      <p:cViewPr varScale="1">
        <p:scale>
          <a:sx n="146" d="100"/>
          <a:sy n="146" d="100"/>
        </p:scale>
        <p:origin x="-8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pPr>
            <a:r>
              <a:rPr lang="en-US">
                <a:uFillTx/>
              </a:rPr>
              <a:t>Thermal Dissipation Chart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Box without CNT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Sheet1!$A$4:$A$34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cat>
          <c:val>
            <c:numRef>
              <c:f>Sheet1!$B$4:$B$34</c:f>
              <c:numCache>
                <c:formatCode>0.0</c:formatCode>
                <c:ptCount val="31"/>
                <c:pt idx="0">
                  <c:v>18</c:v>
                </c:pt>
                <c:pt idx="1">
                  <c:v>27.9</c:v>
                </c:pt>
                <c:pt idx="2">
                  <c:v>32.4</c:v>
                </c:pt>
                <c:pt idx="3">
                  <c:v>36.1</c:v>
                </c:pt>
                <c:pt idx="4">
                  <c:v>39</c:v>
                </c:pt>
                <c:pt idx="5">
                  <c:v>41.8</c:v>
                </c:pt>
                <c:pt idx="6">
                  <c:v>44.6</c:v>
                </c:pt>
                <c:pt idx="7">
                  <c:v>47</c:v>
                </c:pt>
                <c:pt idx="8">
                  <c:v>49.2</c:v>
                </c:pt>
                <c:pt idx="9">
                  <c:v>51</c:v>
                </c:pt>
                <c:pt idx="10">
                  <c:v>53</c:v>
                </c:pt>
                <c:pt idx="11">
                  <c:v>54.6</c:v>
                </c:pt>
                <c:pt idx="12">
                  <c:v>56.2</c:v>
                </c:pt>
                <c:pt idx="13">
                  <c:v>57.4</c:v>
                </c:pt>
                <c:pt idx="14">
                  <c:v>58.7</c:v>
                </c:pt>
                <c:pt idx="15">
                  <c:v>60</c:v>
                </c:pt>
                <c:pt idx="16">
                  <c:v>60.9</c:v>
                </c:pt>
                <c:pt idx="17">
                  <c:v>61.8</c:v>
                </c:pt>
                <c:pt idx="18">
                  <c:v>63</c:v>
                </c:pt>
                <c:pt idx="19">
                  <c:v>64</c:v>
                </c:pt>
                <c:pt idx="20">
                  <c:v>65.7</c:v>
                </c:pt>
                <c:pt idx="21">
                  <c:v>67.2</c:v>
                </c:pt>
                <c:pt idx="22">
                  <c:v>68</c:v>
                </c:pt>
                <c:pt idx="23">
                  <c:v>69</c:v>
                </c:pt>
                <c:pt idx="24">
                  <c:v>69.7</c:v>
                </c:pt>
                <c:pt idx="25">
                  <c:v>69.900000000000006</c:v>
                </c:pt>
                <c:pt idx="26">
                  <c:v>70.3</c:v>
                </c:pt>
                <c:pt idx="27">
                  <c:v>70.900000000000006</c:v>
                </c:pt>
                <c:pt idx="28">
                  <c:v>71.3</c:v>
                </c:pt>
                <c:pt idx="29">
                  <c:v>71.8</c:v>
                </c:pt>
                <c:pt idx="30">
                  <c:v>71.900000000000006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CNT coating Inside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Sheet1!$A$4:$A$34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cat>
          <c:val>
            <c:numRef>
              <c:f>Sheet1!$C$4:$C$34</c:f>
              <c:numCache>
                <c:formatCode>0.0</c:formatCode>
                <c:ptCount val="31"/>
                <c:pt idx="0">
                  <c:v>18.399999999999999</c:v>
                </c:pt>
                <c:pt idx="1">
                  <c:v>24.9</c:v>
                </c:pt>
                <c:pt idx="2">
                  <c:v>29.1</c:v>
                </c:pt>
                <c:pt idx="3">
                  <c:v>31.1</c:v>
                </c:pt>
                <c:pt idx="4">
                  <c:v>33.1</c:v>
                </c:pt>
                <c:pt idx="5">
                  <c:v>34.9</c:v>
                </c:pt>
                <c:pt idx="6">
                  <c:v>36.6</c:v>
                </c:pt>
                <c:pt idx="7">
                  <c:v>38.300000000000004</c:v>
                </c:pt>
                <c:pt idx="8">
                  <c:v>39.800000000000004</c:v>
                </c:pt>
                <c:pt idx="9">
                  <c:v>41.2</c:v>
                </c:pt>
                <c:pt idx="10">
                  <c:v>42.6</c:v>
                </c:pt>
                <c:pt idx="11">
                  <c:v>43.9</c:v>
                </c:pt>
                <c:pt idx="12">
                  <c:v>45</c:v>
                </c:pt>
                <c:pt idx="13">
                  <c:v>46.1</c:v>
                </c:pt>
                <c:pt idx="14">
                  <c:v>47.2</c:v>
                </c:pt>
                <c:pt idx="15">
                  <c:v>48.2</c:v>
                </c:pt>
                <c:pt idx="16">
                  <c:v>49.1</c:v>
                </c:pt>
                <c:pt idx="17">
                  <c:v>49.9</c:v>
                </c:pt>
                <c:pt idx="18">
                  <c:v>50.7</c:v>
                </c:pt>
                <c:pt idx="19">
                  <c:v>51.5</c:v>
                </c:pt>
                <c:pt idx="20">
                  <c:v>52.2</c:v>
                </c:pt>
                <c:pt idx="21">
                  <c:v>52.8</c:v>
                </c:pt>
                <c:pt idx="22">
                  <c:v>53.4</c:v>
                </c:pt>
                <c:pt idx="23">
                  <c:v>54</c:v>
                </c:pt>
                <c:pt idx="24">
                  <c:v>54.5</c:v>
                </c:pt>
                <c:pt idx="25">
                  <c:v>55</c:v>
                </c:pt>
                <c:pt idx="26">
                  <c:v>55.4</c:v>
                </c:pt>
                <c:pt idx="27">
                  <c:v>55.8</c:v>
                </c:pt>
                <c:pt idx="28">
                  <c:v>56.2</c:v>
                </c:pt>
                <c:pt idx="29">
                  <c:v>56.5</c:v>
                </c:pt>
                <c:pt idx="30">
                  <c:v>56.9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CNT coating both sides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Sheet1!$A$4:$A$34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cat>
          <c:val>
            <c:numRef>
              <c:f>Sheet1!$D$4:$D$34</c:f>
              <c:numCache>
                <c:formatCode>0.0</c:formatCode>
                <c:ptCount val="31"/>
                <c:pt idx="0">
                  <c:v>18.399999999999999</c:v>
                </c:pt>
                <c:pt idx="1">
                  <c:v>24.1</c:v>
                </c:pt>
                <c:pt idx="2">
                  <c:v>26.7</c:v>
                </c:pt>
                <c:pt idx="3">
                  <c:v>28.7</c:v>
                </c:pt>
                <c:pt idx="4">
                  <c:v>30.9</c:v>
                </c:pt>
                <c:pt idx="5">
                  <c:v>32.9</c:v>
                </c:pt>
                <c:pt idx="6">
                  <c:v>34.6</c:v>
                </c:pt>
                <c:pt idx="7">
                  <c:v>36</c:v>
                </c:pt>
                <c:pt idx="8">
                  <c:v>37.300000000000004</c:v>
                </c:pt>
                <c:pt idx="9">
                  <c:v>38.700000000000003</c:v>
                </c:pt>
                <c:pt idx="10">
                  <c:v>39.5</c:v>
                </c:pt>
                <c:pt idx="11">
                  <c:v>40.300000000000004</c:v>
                </c:pt>
                <c:pt idx="12">
                  <c:v>41.1</c:v>
                </c:pt>
                <c:pt idx="13">
                  <c:v>41.9</c:v>
                </c:pt>
                <c:pt idx="14">
                  <c:v>42.5</c:v>
                </c:pt>
                <c:pt idx="15">
                  <c:v>43</c:v>
                </c:pt>
                <c:pt idx="16">
                  <c:v>43.4</c:v>
                </c:pt>
                <c:pt idx="17">
                  <c:v>43.9</c:v>
                </c:pt>
                <c:pt idx="18">
                  <c:v>44.4</c:v>
                </c:pt>
                <c:pt idx="19">
                  <c:v>44.7</c:v>
                </c:pt>
                <c:pt idx="20">
                  <c:v>45</c:v>
                </c:pt>
                <c:pt idx="21">
                  <c:v>45.2</c:v>
                </c:pt>
                <c:pt idx="22">
                  <c:v>45.5</c:v>
                </c:pt>
                <c:pt idx="23">
                  <c:v>45.9</c:v>
                </c:pt>
                <c:pt idx="24">
                  <c:v>46.1</c:v>
                </c:pt>
                <c:pt idx="25">
                  <c:v>46.2</c:v>
                </c:pt>
                <c:pt idx="26">
                  <c:v>46.4</c:v>
                </c:pt>
                <c:pt idx="27">
                  <c:v>46.6</c:v>
                </c:pt>
                <c:pt idx="28">
                  <c:v>46.8</c:v>
                </c:pt>
                <c:pt idx="29">
                  <c:v>46.9</c:v>
                </c:pt>
                <c:pt idx="30">
                  <c:v>47</c:v>
                </c:pt>
              </c:numCache>
            </c:numRef>
          </c:val>
        </c:ser>
        <c:marker val="1"/>
        <c:axId val="22363520"/>
        <c:axId val="52531200"/>
      </c:lineChart>
      <c:catAx>
        <c:axId val="2236352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uFillTx/>
                  </a:rPr>
                  <a:t>Time in minutes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200"/>
        <c:crosses val="autoZero"/>
        <c:auto val="1"/>
        <c:lblAlgn val="ctr"/>
        <c:lblOffset val="100"/>
      </c:catAx>
      <c:valAx>
        <c:axId val="52531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uFillTx/>
                  </a:rPr>
                  <a:t>Ambient temp in Celsius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uFillTx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7" tIns="96647" rIns="96647" bIns="96647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361582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3771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8909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29930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6417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9075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7246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63405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00901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72469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04802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9075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8288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72469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63405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00901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04802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58295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5641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0089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951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5869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7539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8941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8777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8164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hung@pacificindustrialconsultants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jhung@pacificindustrialconsultant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33600" y="3028950"/>
            <a:ext cx="4980562" cy="1219200"/>
          </a:xfrm>
          <a:prstGeom prst="rect">
            <a:avLst/>
          </a:prstGeom>
        </p:spPr>
      </p:pic>
      <p:grpSp>
        <p:nvGrpSpPr>
          <p:cNvPr id="14" name="Shape 823"/>
          <p:cNvGrpSpPr/>
          <p:nvPr/>
        </p:nvGrpSpPr>
        <p:grpSpPr>
          <a:xfrm>
            <a:off x="1219200" y="3486150"/>
            <a:ext cx="381000" cy="433992"/>
            <a:chOff x="5233525" y="4954450"/>
            <a:chExt cx="538275" cy="516350"/>
          </a:xfrm>
        </p:grpSpPr>
        <p:sp>
          <p:nvSpPr>
            <p:cNvPr id="15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highlight>
                  <a:srgbClr val="FFCD00"/>
                </a:highlight>
              </a:rPr>
              <a:t>Let’s Talk</a:t>
            </a:r>
            <a:endParaRPr lang="en" b="1" dirty="0">
              <a:highlight>
                <a:srgbClr val="FFCD00"/>
              </a:highlight>
            </a:endParaRPr>
          </a:p>
          <a:p>
            <a:pPr lvl="0">
              <a:buNone/>
            </a:pPr>
            <a:r>
              <a:rPr lang="en" dirty="0" smtClean="0"/>
              <a:t>Transparent discussions between our factories, our customers and the PIC team are our best tool to ensure </a:t>
            </a:r>
            <a:r>
              <a:rPr lang="en" dirty="0" smtClean="0">
                <a:highlight>
                  <a:srgbClr val="FFCD00"/>
                </a:highlight>
              </a:rPr>
              <a:t>mutual success</a:t>
            </a:r>
            <a:r>
              <a:rPr lang="en" dirty="0" smtClean="0"/>
              <a:t>.  Our day doesn’t depend on time zones; it starts with yours and ends with regular overseas collaborations.</a:t>
            </a:r>
            <a:endParaRPr lang="en" dirty="0"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/>
              <a:t>Communication and Experience</a:t>
            </a:r>
            <a:endParaRPr lang="en" sz="18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highlight>
                  <a:srgbClr val="FFCD00"/>
                </a:highlight>
              </a:rPr>
              <a:t>The Best Teacher</a:t>
            </a:r>
            <a:endParaRPr lang="en" b="1" dirty="0">
              <a:highlight>
                <a:srgbClr val="FFCD00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 combined 50 years in the industry has taught PIC and our principals important lessons on how to work with everyone from Tier 3 suppliers all the way up to OEM’s.  </a:t>
            </a:r>
            <a:endParaRPr lang="en" dirty="0"/>
          </a:p>
        </p:txBody>
      </p:sp>
      <p:grpSp>
        <p:nvGrpSpPr>
          <p:cNvPr id="145" name="Shape 145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46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8918" name="Picture 6" descr="Title2171308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895350"/>
            <a:ext cx="3581398" cy="3581400"/>
          </a:xfrm>
          <a:prstGeom prst="rect">
            <a:avLst/>
          </a:prstGeom>
          <a:noFill/>
        </p:spPr>
      </p:pic>
      <p:sp>
        <p:nvSpPr>
          <p:cNvPr id="170" name="Shape 170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" name="Shape 823"/>
          <p:cNvGrpSpPr/>
          <p:nvPr/>
        </p:nvGrpSpPr>
        <p:grpSpPr>
          <a:xfrm>
            <a:off x="762000" y="895350"/>
            <a:ext cx="533400" cy="533400"/>
            <a:chOff x="5233525" y="4954450"/>
            <a:chExt cx="538275" cy="516350"/>
          </a:xfrm>
        </p:grpSpPr>
        <p:sp>
          <p:nvSpPr>
            <p:cNvPr id="1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167"/>
          <p:cNvSpPr txBox="1">
            <a:spLocks/>
          </p:cNvSpPr>
          <p:nvPr/>
        </p:nvSpPr>
        <p:spPr>
          <a:xfrm>
            <a:off x="4361975" y="878850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Let us </a:t>
            </a: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CD00"/>
                </a:highlight>
                <a:uLnTx/>
                <a:uFillTx/>
                <a:latin typeface="Lora"/>
                <a:ea typeface="Lora"/>
                <a:cs typeface="Lora"/>
                <a:sym typeface="Lora"/>
              </a:rPr>
              <a:t>grow with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</a:t>
            </a: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ach project should begin with a shared vision of how a part can made more efficiently, more safely, and more cost effectively.  We believe value analysis / value engineering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principals should be implemented early and in all projects.</a:t>
            </a: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3399200" y="3715750"/>
            <a:ext cx="2345699" cy="5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 smtClean="0">
                <a:highlight>
                  <a:srgbClr val="FFCD00"/>
                </a:highlight>
              </a:rPr>
              <a:t>Our Partners</a:t>
            </a:r>
            <a:r>
              <a:rPr lang="en" sz="1800" dirty="0" smtClean="0">
                <a:highlight>
                  <a:srgbClr val="FFCD00"/>
                </a:highlight>
              </a:rPr>
              <a:t/>
            </a:r>
            <a:br>
              <a:rPr lang="en" sz="1800" dirty="0" smtClean="0">
                <a:highlight>
                  <a:srgbClr val="FFCD00"/>
                </a:highlight>
              </a:rPr>
            </a:br>
            <a:r>
              <a:rPr lang="en" sz="1800" i="1" dirty="0" smtClean="0">
                <a:highlight>
                  <a:srgbClr val="FFCD00"/>
                </a:highlight>
              </a:rPr>
              <a:t>Your Values</a:t>
            </a:r>
            <a:endParaRPr lang="en" sz="1800" i="1" dirty="0">
              <a:highlight>
                <a:srgbClr val="FFCD00"/>
              </a:highlight>
            </a:endParaRPr>
          </a:p>
        </p:txBody>
      </p:sp>
      <p:sp>
        <p:nvSpPr>
          <p:cNvPr id="6" name="Shape 101"/>
          <p:cNvSpPr txBox="1"/>
          <p:nvPr/>
        </p:nvSpPr>
        <p:spPr>
          <a:xfrm>
            <a:off x="4332901" y="4248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lang="en" sz="24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 b="1" dirty="0" smtClean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Key Details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Main Facilities located in Tainan, Taiwan	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Employees:  120 (Direct: 70% / Indirect 30%)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Certifications: ISO9002, TS16949, ISO14001, QS9000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Specialty areas:  Automotive, Motorcycle, Agri-business and off-highway </a:t>
            </a:r>
            <a:r>
              <a:rPr lang="en-US" sz="1400" dirty="0" err="1" smtClean="0">
                <a:latin typeface="Quattrocento Sans" charset="0"/>
                <a:cs typeface="Segoe UI" panose="020B0502040204020203" pitchFamily="34" charset="0"/>
              </a:rPr>
              <a:t>powertrain</a:t>
            </a:r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 components in aluminum, cast iron, and magnesium.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" sz="2000" b="1" dirty="0" smtClean="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22" name="Picture 2" descr="Title558151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52500"/>
            <a:ext cx="3276600" cy="3276601"/>
          </a:xfrm>
          <a:prstGeom prst="rect">
            <a:avLst/>
          </a:prstGeom>
          <a:noFill/>
        </p:spPr>
      </p:pic>
      <p:sp>
        <p:nvSpPr>
          <p:cNvPr id="170" name="Shape 170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823"/>
          <p:cNvGrpSpPr/>
          <p:nvPr/>
        </p:nvGrpSpPr>
        <p:grpSpPr>
          <a:xfrm>
            <a:off x="762000" y="895350"/>
            <a:ext cx="533400" cy="533400"/>
            <a:chOff x="5233525" y="4954450"/>
            <a:chExt cx="538275" cy="516350"/>
          </a:xfrm>
        </p:grpSpPr>
        <p:sp>
          <p:nvSpPr>
            <p:cNvPr id="1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310"/>
          <p:cNvSpPr txBox="1">
            <a:spLocks/>
          </p:cNvSpPr>
          <p:nvPr/>
        </p:nvSpPr>
        <p:spPr>
          <a:xfrm>
            <a:off x="3276600" y="895350"/>
            <a:ext cx="30480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charset="0"/>
                <a:sym typeface="Arial"/>
              </a:rPr>
              <a:t>Non-ferrous Castings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27335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/>
              <a:t>Non-Ferrous Castings</a:t>
            </a:r>
            <a:endParaRPr lang="en" sz="1800" dirty="0"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80035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Timing Chain Cover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Oil Pan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Intake Manifold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Cylinder Head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Mold, Die and Tooling Design and Manufacturing</a:t>
            </a:r>
            <a:endParaRPr lang="en" dirty="0"/>
          </a:p>
        </p:txBody>
      </p:sp>
      <p:grpSp>
        <p:nvGrpSpPr>
          <p:cNvPr id="336" name="Shape 336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37" name="Shape 3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2001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12001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24193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86600" y="24193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36385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6600" y="36385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24200" y="1638975"/>
            <a:ext cx="2333999" cy="19995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Machining Facilities</a:t>
            </a:r>
            <a:endParaRPr lang="en" sz="1200" b="1" dirty="0">
              <a:highlight>
                <a:srgbClr val="FFCD00"/>
              </a:highlight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3 x Vertical Tapping centres, max table size = 510 x 320mm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26 x Vertical CNC machine centres, max table size = 850 x 450mm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7 x </a:t>
            </a:r>
            <a:r>
              <a:rPr lang="en-GB" altLang="zh-TW" sz="1000" dirty="0" err="1" smtClean="0">
                <a:latin typeface="Quattrocento Sans" charset="0"/>
                <a:cs typeface="Segoe UI" panose="020B0502040204020203" pitchFamily="34" charset="0"/>
              </a:rPr>
              <a:t>Mazak</a:t>
            </a: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 Horizontal CNC machine centres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19 x electronic air leakage testers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  5 x water bath leakage testers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13 x high pressure hot wash machines</a:t>
            </a:r>
            <a:endParaRPr lang="en" sz="1000" dirty="0">
              <a:latin typeface="Quattrocento Sans" charset="0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5943600" y="1638975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latin typeface="Quattrocento Sans" charset="0"/>
              </a:rPr>
              <a:t>Development and Testing</a:t>
            </a:r>
            <a:endParaRPr lang="en" sz="1200" b="1" dirty="0">
              <a:highlight>
                <a:srgbClr val="FFCD00"/>
              </a:highlight>
              <a:latin typeface="Quattrocento Sans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Mould Flow Simulation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Casting Tooling, M/C Fixture, Gauge Design Review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 x Spectrometer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 x real time x-ray unit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1x </a:t>
            </a:r>
            <a:r>
              <a:rPr lang="en-GB" altLang="zh-TW" sz="1000" dirty="0" err="1" smtClean="0">
                <a:latin typeface="Quattrocento Sans" charset="0"/>
                <a:cs typeface="Segoe UI" panose="020B0502040204020203" pitchFamily="34" charset="0"/>
              </a:rPr>
              <a:t>Instronmeter</a:t>
            </a: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 (mechanical property testing)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2 x CMM machines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 x Profile machine</a:t>
            </a:r>
            <a:endParaRPr lang="en-GB" altLang="zh-TW" sz="1000" dirty="0">
              <a:latin typeface="Quattrocento Sans" charset="0"/>
              <a:cs typeface="Segoe UI" panose="020B0502040204020203" pitchFamily="34" charset="0"/>
            </a:endParaRPr>
          </a:p>
        </p:txBody>
      </p:sp>
      <p:sp>
        <p:nvSpPr>
          <p:cNvPr id="14" name="Shape 574"/>
          <p:cNvSpPr/>
          <p:nvPr/>
        </p:nvSpPr>
        <p:spPr>
          <a:xfrm>
            <a:off x="838200" y="971551"/>
            <a:ext cx="356203" cy="304800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482" name="Picture 2" descr="Title3459072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975" y="3714750"/>
            <a:ext cx="1063625" cy="1063625"/>
          </a:xfrm>
          <a:prstGeom prst="rect">
            <a:avLst/>
          </a:prstGeom>
          <a:noFill/>
        </p:spPr>
      </p:pic>
      <p:pic>
        <p:nvPicPr>
          <p:cNvPr id="20484" name="Picture 4" descr="Title6634836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86" name="Picture 6" descr="Title7827918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33675" y="3714750"/>
            <a:ext cx="1076325" cy="1076325"/>
          </a:xfrm>
          <a:prstGeom prst="rect">
            <a:avLst/>
          </a:prstGeom>
          <a:noFill/>
        </p:spPr>
      </p:pic>
      <p:pic>
        <p:nvPicPr>
          <p:cNvPr id="20488" name="Picture 8" descr="Title39770489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24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0" name="Picture 10" descr="Title906547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816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2" name="Picture 12" descr="Title47419708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008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4" name="Picture 14" descr="Title57791084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96200" y="3714750"/>
            <a:ext cx="1066800" cy="1066801"/>
          </a:xfrm>
          <a:prstGeom prst="rect">
            <a:avLst/>
          </a:prstGeom>
          <a:noFill/>
        </p:spPr>
      </p:pic>
      <p:sp>
        <p:nvSpPr>
          <p:cNvPr id="16" name="Shape 313"/>
          <p:cNvSpPr txBox="1">
            <a:spLocks noGrp="1"/>
          </p:cNvSpPr>
          <p:nvPr>
            <p:ph type="body" idx="3"/>
          </p:nvPr>
        </p:nvSpPr>
        <p:spPr>
          <a:xfrm>
            <a:off x="485401" y="1638975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Casting Facilities</a:t>
            </a:r>
            <a:endParaRPr lang="en" sz="1200" b="1" dirty="0">
              <a:highlight>
                <a:srgbClr val="FFCD00"/>
              </a:highlight>
            </a:endParaRPr>
          </a:p>
          <a:p>
            <a:r>
              <a:rPr lang="en-US" sz="900" dirty="0" smtClean="0"/>
              <a:t>2x Melting furnaces, melt rate = 1900 kg per hour</a:t>
            </a:r>
          </a:p>
          <a:p>
            <a:r>
              <a:rPr lang="en-US" sz="900" dirty="0" smtClean="0"/>
              <a:t>12x 300 kg holding furnaces</a:t>
            </a:r>
          </a:p>
          <a:p>
            <a:r>
              <a:rPr lang="en-US" sz="900" dirty="0" smtClean="0"/>
              <a:t>13x Tilt bed gravity die casting stations</a:t>
            </a:r>
          </a:p>
          <a:p>
            <a:r>
              <a:rPr lang="en-US" sz="900" dirty="0" smtClean="0"/>
              <a:t>3x High pressure die casting machines: 350T x1, 500T x1 and 800T x1</a:t>
            </a:r>
          </a:p>
          <a:p>
            <a:r>
              <a:rPr lang="en-US" sz="900" dirty="0" smtClean="0"/>
              <a:t>2x heat treatment furnaces, 4 x de-core furnaces, T5 and T6 capable. </a:t>
            </a:r>
          </a:p>
          <a:p>
            <a:r>
              <a:rPr lang="en-US" sz="900" dirty="0" smtClean="0"/>
              <a:t> Large Gravity Casting (Sole source of largest available tilt-bed in Taiwan)</a:t>
            </a:r>
          </a:p>
          <a:p>
            <a:r>
              <a:rPr lang="en-US" sz="900" dirty="0" smtClean="0"/>
              <a:t>Capable casting size Max: 1400*900*450mm</a:t>
            </a:r>
          </a:p>
          <a:p>
            <a:r>
              <a:rPr lang="en-US" sz="900" dirty="0" smtClean="0"/>
              <a:t>Capable casting weight: est. 50kgs Max</a:t>
            </a:r>
          </a:p>
          <a:p>
            <a:pPr lvl="0" rtl="0">
              <a:spcBef>
                <a:spcPts val="0"/>
              </a:spcBef>
              <a:buNone/>
            </a:pPr>
            <a:endParaRPr sz="900" dirty="0"/>
          </a:p>
        </p:txBody>
      </p:sp>
      <p:sp>
        <p:nvSpPr>
          <p:cNvPr id="18" name="Shape 33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27335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/>
              <a:t>Non-Ferrous Castings</a:t>
            </a:r>
            <a:endParaRPr lang="en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361975" y="742950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 b="1" dirty="0" smtClean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Key Details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Taichung, Taiwan	</a:t>
            </a:r>
          </a:p>
          <a:p>
            <a:pPr lvl="1">
              <a:spcBef>
                <a:spcPts val="600"/>
              </a:spcBef>
              <a:buFont typeface="Quattrocento Sans"/>
              <a:buChar char="◉"/>
            </a:pPr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Employees:  45 Full Time employees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Certifications: ISO19001:2000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Specialty Areas:  Complex gears, specialty transmissions and aftermarket applications</a:t>
            </a:r>
            <a:endParaRPr lang="en" sz="2000" b="1" dirty="0" smtClean="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" name="Shape 310"/>
          <p:cNvSpPr txBox="1">
            <a:spLocks/>
          </p:cNvSpPr>
          <p:nvPr/>
        </p:nvSpPr>
        <p:spPr>
          <a:xfrm>
            <a:off x="3276600" y="895350"/>
            <a:ext cx="40386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charset="0"/>
                <a:sym typeface="Arial"/>
              </a:rPr>
              <a:t>Forged Drivetrain</a:t>
            </a:r>
            <a:r>
              <a:rPr kumimoji="0" lang="en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charset="0"/>
                <a:sym typeface="Arial"/>
              </a:rPr>
              <a:t> Components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  <p:pic>
        <p:nvPicPr>
          <p:cNvPr id="88066" name="Picture 2" descr="Title9570338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62024"/>
            <a:ext cx="3286125" cy="3286126"/>
          </a:xfrm>
          <a:prstGeom prst="rect">
            <a:avLst/>
          </a:prstGeom>
          <a:noFill/>
        </p:spPr>
      </p:pic>
      <p:sp>
        <p:nvSpPr>
          <p:cNvPr id="170" name="Shape 170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823"/>
          <p:cNvGrpSpPr/>
          <p:nvPr/>
        </p:nvGrpSpPr>
        <p:grpSpPr>
          <a:xfrm>
            <a:off x="762000" y="895350"/>
            <a:ext cx="533400" cy="533400"/>
            <a:chOff x="5233525" y="4954450"/>
            <a:chExt cx="538275" cy="516350"/>
          </a:xfrm>
        </p:grpSpPr>
        <p:sp>
          <p:nvSpPr>
            <p:cNvPr id="1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81250" y="916951"/>
            <a:ext cx="41051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900" dirty="0" smtClean="0"/>
              <a:t>Forged Drivetrain Components</a:t>
            </a:r>
            <a:endParaRPr lang="en" sz="1900" dirty="0"/>
          </a:p>
        </p:txBody>
      </p:sp>
      <p:grpSp>
        <p:nvGrpSpPr>
          <p:cNvPr id="2" name="Shape 336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37" name="Shape 3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3952750" cy="3112200"/>
          </a:xfrm>
        </p:spPr>
        <p:txBody>
          <a:bodyPr/>
          <a:lstStyle/>
          <a:p>
            <a:r>
              <a:rPr lang="en-US" dirty="0" smtClean="0"/>
              <a:t>Torque Converter Housing</a:t>
            </a:r>
          </a:p>
          <a:p>
            <a:r>
              <a:rPr lang="en-US" dirty="0" smtClean="0"/>
              <a:t>Driveshaft</a:t>
            </a:r>
          </a:p>
          <a:p>
            <a:r>
              <a:rPr lang="en-US" dirty="0" err="1" smtClean="0"/>
              <a:t>Input/Output</a:t>
            </a:r>
            <a:r>
              <a:rPr lang="en-US" dirty="0" smtClean="0"/>
              <a:t> Shafts</a:t>
            </a:r>
          </a:p>
          <a:p>
            <a:r>
              <a:rPr lang="en-US" dirty="0" smtClean="0"/>
              <a:t>Drive Gears</a:t>
            </a:r>
          </a:p>
          <a:p>
            <a:r>
              <a:rPr lang="en-US" dirty="0" smtClean="0"/>
              <a:t>Input Gears</a:t>
            </a:r>
          </a:p>
          <a:p>
            <a:r>
              <a:rPr lang="en-US" dirty="0" smtClean="0"/>
              <a:t>Prototype Parts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577840" y="2099310"/>
            <a:ext cx="11887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24193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Users\Al\Google Drive\Power In Control\Pictures\FD2medium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638550"/>
            <a:ext cx="1828800" cy="1188720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86600" y="36385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1200150"/>
            <a:ext cx="18288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sindy66\Desktop\laser welding\WhatsApp Image 2016-08-15 at 10.15.12.jpe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6600" y="1200150"/>
            <a:ext cx="1828800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066800" y="1638975"/>
            <a:ext cx="2333999" cy="19995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Key Parts</a:t>
            </a:r>
            <a:endParaRPr lang="en" sz="1200" b="1" dirty="0">
              <a:highlight>
                <a:srgbClr val="FFCD00"/>
              </a:highlight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err="1" smtClean="0">
                <a:latin typeface="Quattrocento Sans" charset="0"/>
                <a:cs typeface="Segoe UI" panose="020B0502040204020203" pitchFamily="34" charset="0"/>
              </a:rPr>
              <a:t>Driveshafts</a:t>
            </a:r>
            <a:endParaRPr lang="en-US" sz="1000" dirty="0" smtClean="0">
              <a:latin typeface="Quattrocento Sans" charset="0"/>
              <a:cs typeface="Segoe UI" panose="020B0502040204020203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Axles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Gears (Worm, Helical, Bevel, Spur, </a:t>
            </a:r>
            <a:r>
              <a:rPr lang="en-US" sz="1000" dirty="0" err="1" smtClean="0">
                <a:latin typeface="Quattrocento Sans" charset="0"/>
                <a:cs typeface="Segoe UI" panose="020B0502040204020203" pitchFamily="34" charset="0"/>
              </a:rPr>
              <a:t>Splined</a:t>
            </a: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 (internal/external), Drive</a:t>
            </a:r>
            <a:br>
              <a:rPr lang="en-US" sz="10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Gear Quality – AGMA No. 8 capable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Transmission Shafts – input, output, main shaft, countershafts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3520464" y="1638974"/>
            <a:ext cx="2333999" cy="192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latin typeface="Quattrocento Sans" charset="0"/>
              </a:rPr>
              <a:t>In-house Machining Services</a:t>
            </a:r>
            <a:endParaRPr lang="en" sz="1200" b="1" dirty="0">
              <a:highlight>
                <a:srgbClr val="FFCD00"/>
              </a:highlight>
              <a:latin typeface="Quattrocento Sans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Laser welding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Torque Testing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Gear testing and inspection, including TESA Micro-Hite 3D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Normalizing Heat Treatment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err="1" smtClean="0">
                <a:latin typeface="Quattrocento Sans" charset="0"/>
                <a:cs typeface="Segoe UI" panose="020B0502040204020203" pitchFamily="34" charset="0"/>
              </a:rPr>
              <a:t>Hobbing</a:t>
            </a: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: (Max OD: 280mm, Max   </a:t>
            </a:r>
          </a:p>
          <a:p>
            <a:pPr lvl="1"/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  Length: 680mm)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Skiving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Milling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Turning (Max Length: 900mm)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5974128" y="1638974"/>
            <a:ext cx="2855422" cy="1847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Other Available Processes</a:t>
            </a:r>
            <a:endParaRPr lang="en" sz="1200" b="1" dirty="0">
              <a:highlight>
                <a:srgbClr val="FFCD00"/>
              </a:highlight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Grinding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Deep Channel Milling (Max Length:1000mm)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err="1" smtClean="0">
                <a:latin typeface="Quattrocento Sans" charset="0"/>
                <a:cs typeface="Segoe UI" panose="020B0502040204020203" pitchFamily="34" charset="0"/>
              </a:rPr>
              <a:t>Spline</a:t>
            </a: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 Rolling (Max Module: 1.27mm)</a:t>
            </a:r>
          </a:p>
          <a:p>
            <a:pPr lvl="2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Heat Treatment Services: Carburizing</a:t>
            </a:r>
          </a:p>
          <a:p>
            <a:pPr lvl="2">
              <a:buFont typeface="Arial" pitchFamily="34" charset="0"/>
              <a:buChar char="•"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Nitride Coating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4" name="Shape 574"/>
          <p:cNvSpPr/>
          <p:nvPr/>
        </p:nvSpPr>
        <p:spPr>
          <a:xfrm>
            <a:off x="838200" y="971551"/>
            <a:ext cx="356203" cy="304800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310"/>
          <p:cNvSpPr txBox="1">
            <a:spLocks/>
          </p:cNvSpPr>
          <p:nvPr/>
        </p:nvSpPr>
        <p:spPr>
          <a:xfrm>
            <a:off x="1371600" y="916951"/>
            <a:ext cx="41148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en" sz="1900" b="1" dirty="0" smtClean="0">
                <a:latin typeface="Lora" charset="0"/>
              </a:rPr>
              <a:t>Forged Drivetrain Components</a:t>
            </a:r>
            <a:endParaRPr kumimoji="0" lang="en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  <p:pic>
        <p:nvPicPr>
          <p:cNvPr id="17" name="Picture 2" descr="Title834502275"/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28600" y="3714750"/>
            <a:ext cx="1106424" cy="1106424"/>
          </a:xfrm>
          <a:prstGeom prst="ellipse">
            <a:avLst/>
          </a:prstGeom>
          <a:noFill/>
        </p:spPr>
      </p:pic>
      <p:pic>
        <p:nvPicPr>
          <p:cNvPr id="86020" name="Picture 4" descr="Title4308223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714750"/>
            <a:ext cx="1066800" cy="1066800"/>
          </a:xfrm>
          <a:prstGeom prst="rect">
            <a:avLst/>
          </a:prstGeom>
          <a:noFill/>
        </p:spPr>
      </p:pic>
      <p:pic>
        <p:nvPicPr>
          <p:cNvPr id="86022" name="Picture 6" descr="Title6518134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3714750"/>
            <a:ext cx="1066800" cy="1066801"/>
          </a:xfrm>
          <a:prstGeom prst="rect">
            <a:avLst/>
          </a:prstGeom>
          <a:noFill/>
        </p:spPr>
      </p:pic>
      <p:pic>
        <p:nvPicPr>
          <p:cNvPr id="86024" name="Picture 8" descr="Title8349431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2400" y="3714749"/>
            <a:ext cx="1104901" cy="1104901"/>
          </a:xfrm>
          <a:prstGeom prst="rect">
            <a:avLst/>
          </a:prstGeom>
          <a:noFill/>
        </p:spPr>
      </p:pic>
      <p:pic>
        <p:nvPicPr>
          <p:cNvPr id="86026" name="Picture 10" descr="Title391740187"/>
          <p:cNvPicPr>
            <a:picLocks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257800" y="3714750"/>
            <a:ext cx="1106424" cy="1104901"/>
          </a:xfrm>
          <a:prstGeom prst="ellipse">
            <a:avLst/>
          </a:prstGeom>
          <a:noFill/>
          <a:ln>
            <a:noFill/>
          </a:ln>
          <a:effectLst/>
        </p:spPr>
      </p:pic>
      <p:pic>
        <p:nvPicPr>
          <p:cNvPr id="86028" name="Picture 12" descr="Title212685961"/>
          <p:cNvPicPr>
            <a:picLocks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553200" y="3714750"/>
            <a:ext cx="1106424" cy="1106424"/>
          </a:xfrm>
          <a:prstGeom prst="ellipse">
            <a:avLst/>
          </a:prstGeom>
          <a:noFill/>
        </p:spPr>
      </p:pic>
      <p:pic>
        <p:nvPicPr>
          <p:cNvPr id="86030" name="Picture 14" descr="Title234643917"/>
          <p:cNvPicPr>
            <a:picLocks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7848600" y="3714750"/>
            <a:ext cx="1106424" cy="1106424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 b="1" dirty="0" smtClean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Key Details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Kaohsiung, Taiwan	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Certifications: </a:t>
            </a:r>
            <a:r>
              <a:rPr lang="pt-BR" sz="1400" dirty="0" smtClean="0"/>
              <a:t> </a:t>
            </a:r>
            <a:br>
              <a:rPr lang="pt-BR" sz="1400" dirty="0" smtClean="0"/>
            </a:br>
            <a:r>
              <a:rPr lang="pt-BR" sz="1400" dirty="0" smtClean="0"/>
              <a:t>	ISO/TS16949:2009</a:t>
            </a:r>
            <a:br>
              <a:rPr lang="pt-BR" sz="1400" dirty="0" smtClean="0"/>
            </a:br>
            <a:r>
              <a:rPr lang="pt-BR" sz="1400" dirty="0" smtClean="0"/>
              <a:t>	ISO9001:2008</a:t>
            </a:r>
            <a:br>
              <a:rPr lang="pt-BR" sz="1400" dirty="0" smtClean="0"/>
            </a:br>
            <a:r>
              <a:rPr lang="pt-BR" sz="1400" dirty="0" smtClean="0"/>
              <a:t>	ISO 14001:2004</a:t>
            </a:r>
            <a:br>
              <a:rPr lang="pt-BR" sz="1400" dirty="0" smtClean="0"/>
            </a:br>
            <a:r>
              <a:rPr lang="pt-BR" sz="1400" dirty="0" smtClean="0"/>
              <a:t>	OHSAS 18001:2007</a:t>
            </a:r>
            <a:endParaRPr lang="en" sz="2000" b="1" dirty="0" smtClean="0">
              <a:solidFill>
                <a:schemeClr val="dk1"/>
              </a:solidFill>
              <a:highlight>
                <a:srgbClr val="FFCD00"/>
              </a:highlight>
              <a:latin typeface="Lora"/>
              <a:sym typeface="Lora"/>
            </a:endParaRP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Specialty Areas:  Shock absorber components, fasteners, medical equipment, titanium</a:t>
            </a:r>
            <a:endParaRPr lang="pt-BR" sz="1400" dirty="0" smtClean="0"/>
          </a:p>
        </p:txBody>
      </p:sp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22" name="Picture 2" descr="Title5581515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1545" y="952500"/>
            <a:ext cx="3267910" cy="3276601"/>
          </a:xfrm>
          <a:prstGeom prst="rect">
            <a:avLst/>
          </a:prstGeom>
          <a:noFill/>
        </p:spPr>
      </p:pic>
      <p:sp>
        <p:nvSpPr>
          <p:cNvPr id="170" name="Shape 170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823"/>
          <p:cNvGrpSpPr/>
          <p:nvPr/>
        </p:nvGrpSpPr>
        <p:grpSpPr>
          <a:xfrm>
            <a:off x="762000" y="895350"/>
            <a:ext cx="533400" cy="533400"/>
            <a:chOff x="5233525" y="4954450"/>
            <a:chExt cx="538275" cy="516350"/>
          </a:xfrm>
        </p:grpSpPr>
        <p:sp>
          <p:nvSpPr>
            <p:cNvPr id="1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310"/>
          <p:cNvSpPr txBox="1">
            <a:spLocks/>
          </p:cNvSpPr>
          <p:nvPr/>
        </p:nvSpPr>
        <p:spPr>
          <a:xfrm>
            <a:off x="3276600" y="895350"/>
            <a:ext cx="36576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noProof="0" dirty="0" smtClean="0">
                <a:latin typeface="Lora" charset="0"/>
              </a:rPr>
              <a:t>Precision CNC Turned Parts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25049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Mission Statement</a:t>
            </a:r>
            <a:endParaRPr lang="en" dirty="0"/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0" y="1352550"/>
            <a:ext cx="7031099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" sz="2800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To support the growth of the US industrial market by </a:t>
            </a:r>
            <a:r>
              <a:rPr lang="en" sz="2800" b="1" i="1" dirty="0" smtClean="0">
                <a:highlight>
                  <a:srgbClr val="FFCD00"/>
                </a:highlight>
                <a:latin typeface="Quattrocento Sans" charset="0"/>
                <a:ea typeface="Lora"/>
                <a:cs typeface="Lora"/>
                <a:sym typeface="Lora"/>
              </a:rPr>
              <a:t>providing manufacturing, near-shoring capabilities and engineering expertise </a:t>
            </a:r>
            <a:r>
              <a:rPr lang="en" sz="2800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through our network of international partners.</a:t>
            </a:r>
            <a:endParaRPr lang="en" sz="28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71600" y="916951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Precision CNC Turned Parts</a:t>
            </a:r>
            <a:endParaRPr lang="en" dirty="0"/>
          </a:p>
        </p:txBody>
      </p:sp>
      <p:grpSp>
        <p:nvGrpSpPr>
          <p:cNvPr id="2" name="Shape 336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37" name="Shape 3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335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Shock Absorber Shafts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Choke Shafts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Reduction Valves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Bushings and Joints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Fasteners</a:t>
            </a:r>
          </a:p>
          <a:p>
            <a:pPr>
              <a:spcBef>
                <a:spcPts val="0"/>
              </a:spcBef>
            </a:pPr>
            <a:endParaRPr lang="en" dirty="0" smtClean="0"/>
          </a:p>
          <a:p>
            <a:pPr>
              <a:spcBef>
                <a:spcPts val="0"/>
              </a:spcBef>
            </a:pPr>
            <a:endParaRPr lang="en" dirty="0"/>
          </a:p>
        </p:txBody>
      </p:sp>
      <p:pic>
        <p:nvPicPr>
          <p:cNvPr id="26626" name="Picture 2" descr="http://www.huangliang.com/images/stories/products/01-Motor%20Parts/01_004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200150"/>
            <a:ext cx="1828800" cy="1188720"/>
          </a:xfrm>
          <a:prstGeom prst="rect">
            <a:avLst/>
          </a:prstGeom>
          <a:noFill/>
        </p:spPr>
      </p:pic>
      <p:pic>
        <p:nvPicPr>
          <p:cNvPr id="26630" name="Picture 6" descr="http://www.huangliang.com/images/stories/products/01-Motor%20Parts/01_001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1200150"/>
            <a:ext cx="1828800" cy="1188720"/>
          </a:xfrm>
          <a:prstGeom prst="rect">
            <a:avLst/>
          </a:prstGeom>
          <a:noFill/>
        </p:spPr>
      </p:pic>
      <p:pic>
        <p:nvPicPr>
          <p:cNvPr id="26632" name="Picture 8" descr="http://www.huangliang.com/images/stories/products/02-Golf%20Club%20Components/02_001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2419350"/>
            <a:ext cx="1828800" cy="1188720"/>
          </a:xfrm>
          <a:prstGeom prst="rect">
            <a:avLst/>
          </a:prstGeom>
          <a:noFill/>
        </p:spPr>
      </p:pic>
      <p:pic>
        <p:nvPicPr>
          <p:cNvPr id="26634" name="Picture 10" descr="http://www.huangliang.com/images/stories/products/05-Other%20OEMODM/05_002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86600" y="2419350"/>
            <a:ext cx="1828800" cy="1188720"/>
          </a:xfrm>
          <a:prstGeom prst="rect">
            <a:avLst/>
          </a:prstGeom>
          <a:noFill/>
        </p:spPr>
      </p:pic>
      <p:pic>
        <p:nvPicPr>
          <p:cNvPr id="26636" name="Picture 12" descr="http://www.huangliang.com/images/stories/products/05-Other%20OEMODM/05_003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3638550"/>
            <a:ext cx="1828800" cy="1188720"/>
          </a:xfrm>
          <a:prstGeom prst="rect">
            <a:avLst/>
          </a:prstGeom>
          <a:noFill/>
        </p:spPr>
      </p:pic>
      <p:pic>
        <p:nvPicPr>
          <p:cNvPr id="26638" name="Picture 14" descr="http://www.huangliang.com/images/stories/products/05-Other%20OEMODM/05_005.jp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6600" y="3638550"/>
            <a:ext cx="1828800" cy="11887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24200" y="1638975"/>
            <a:ext cx="2333999" cy="19995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Inspection Equipment</a:t>
            </a:r>
            <a:endParaRPr lang="en" sz="1200" b="1" dirty="0">
              <a:highlight>
                <a:srgbClr val="FFCD00"/>
              </a:highlight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/>
              <a:t>1 x X-ray Analyzer for </a:t>
            </a:r>
            <a:r>
              <a:rPr lang="en-US" sz="1000" dirty="0" err="1" smtClean="0"/>
              <a:t>RoHS</a:t>
            </a:r>
            <a:r>
              <a:rPr lang="en-US" sz="1000" dirty="0" smtClean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1 x </a:t>
            </a:r>
            <a:r>
              <a:rPr lang="en-US" sz="1000" dirty="0" smtClean="0"/>
              <a:t>Surface Roughness Tester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/>
              <a:t>1 x Laser rangefinder </a:t>
            </a:r>
          </a:p>
          <a:p>
            <a:r>
              <a:rPr lang="en-US" sz="1000" dirty="0" smtClean="0"/>
              <a:t>1 x Profile Projector</a:t>
            </a:r>
          </a:p>
          <a:p>
            <a:r>
              <a:rPr lang="en-US" sz="1000" dirty="0" smtClean="0"/>
              <a:t>1 x Hardness Tester Tensile Strength Tester </a:t>
            </a:r>
          </a:p>
          <a:p>
            <a:r>
              <a:rPr lang="en-US" sz="1000" dirty="0" smtClean="0"/>
              <a:t>1 x 3D Coordinate Measuring Machine</a:t>
            </a:r>
          </a:p>
          <a:p>
            <a:r>
              <a:rPr lang="en-US" sz="1000" dirty="0" smtClean="0"/>
              <a:t>1 x Micro Vickers Hardness Tester</a:t>
            </a:r>
          </a:p>
          <a:p>
            <a:r>
              <a:rPr lang="en-US" sz="1000" dirty="0" smtClean="0"/>
              <a:t>1 x 3D Image Dimension Measuring System  </a:t>
            </a:r>
            <a:br>
              <a:rPr lang="en-US" sz="1000" dirty="0" smtClean="0"/>
            </a:br>
            <a:endParaRPr lang="en" sz="1000" dirty="0">
              <a:latin typeface="Quattrocento Sans" charset="0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5943600" y="1638974"/>
            <a:ext cx="2333999" cy="1999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latin typeface="Quattrocento Sans" charset="0"/>
              </a:rPr>
              <a:t>Personnel and Processes</a:t>
            </a:r>
            <a:endParaRPr lang="en" sz="1200" b="1" dirty="0">
              <a:highlight>
                <a:srgbClr val="FFCD00"/>
              </a:highlight>
              <a:latin typeface="Quattrocento Sans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Only uses ROHS-compatible material</a:t>
            </a:r>
            <a:b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(</a:t>
            </a:r>
            <a:r>
              <a:rPr lang="en-US" sz="1000" dirty="0" smtClean="0"/>
              <a:t>Stainless Steel, Titanium, Brass, Copper, Al alloy, Carbon Steel, Cr-Mo alloy, Chrome Molybdenum steel, POM,  PTFE)</a:t>
            </a:r>
            <a:endParaRPr lang="en-GB" altLang="zh-TW" sz="1000" dirty="0" smtClean="0">
              <a:latin typeface="Quattrocento Sans" charset="0"/>
              <a:cs typeface="Segoe UI" panose="020B0502040204020203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altLang="zh-TW" sz="1000" dirty="0" smtClean="0">
                <a:latin typeface="Quattrocento Sans" charset="0"/>
                <a:cs typeface="Segoe UI" panose="020B0502040204020203" pitchFamily="34" charset="0"/>
              </a:rPr>
              <a:t>Industries Served: </a:t>
            </a:r>
            <a:r>
              <a:rPr lang="en-US" sz="1000" dirty="0" smtClean="0"/>
              <a:t>Motorcycle, Automotive, Pneumatic &amp; Hydraulic, Automation, Communication, Medical, Defense, Fastener and Hardware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1000" dirty="0" smtClean="0">
                <a:latin typeface="Quattrocento Sans" charset="0"/>
                <a:cs typeface="Segoe UI" panose="020B0502040204020203" pitchFamily="34" charset="0"/>
              </a:rPr>
              <a:t>30 years of experience in the CNC manufacturing industry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altLang="zh-TW" sz="1000" dirty="0" smtClean="0">
              <a:latin typeface="Quattrocento Sans" charset="0"/>
              <a:cs typeface="Segoe UI" panose="020B0502040204020203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altLang="zh-TW" sz="1000" dirty="0" smtClean="0">
              <a:latin typeface="Quattrocento Sans" charset="0"/>
              <a:cs typeface="Segoe UI" panose="020B0502040204020203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GB" altLang="zh-TW" sz="1000" dirty="0" smtClean="0">
              <a:latin typeface="Quattrocento Sans" charset="0"/>
              <a:cs typeface="Segoe UI" panose="020B0502040204020203" pitchFamily="34" charset="0"/>
            </a:endParaRPr>
          </a:p>
        </p:txBody>
      </p:sp>
      <p:sp>
        <p:nvSpPr>
          <p:cNvPr id="14" name="Shape 574"/>
          <p:cNvSpPr/>
          <p:nvPr/>
        </p:nvSpPr>
        <p:spPr>
          <a:xfrm>
            <a:off x="838200" y="971551"/>
            <a:ext cx="356203" cy="304800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482" name="Picture 2" descr="Title34590726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07975" y="3714750"/>
            <a:ext cx="1063625" cy="1063625"/>
          </a:xfrm>
          <a:prstGeom prst="rect">
            <a:avLst/>
          </a:prstGeom>
          <a:noFill/>
        </p:spPr>
      </p:pic>
      <p:pic>
        <p:nvPicPr>
          <p:cNvPr id="20484" name="Picture 4" descr="Title66348360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240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86" name="Picture 6" descr="Title78279186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733675" y="3714750"/>
            <a:ext cx="1076325" cy="1076325"/>
          </a:xfrm>
          <a:prstGeom prst="rect">
            <a:avLst/>
          </a:prstGeom>
          <a:noFill/>
        </p:spPr>
      </p:pic>
      <p:pic>
        <p:nvPicPr>
          <p:cNvPr id="20488" name="Picture 8" descr="Title397704891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9624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0" name="Picture 10" descr="Title9065470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1816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2" name="Picture 12" descr="Title474197088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4008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4" name="Picture 14" descr="Title577910842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7696200" y="3714750"/>
            <a:ext cx="1066800" cy="1066800"/>
          </a:xfrm>
          <a:prstGeom prst="rect">
            <a:avLst/>
          </a:prstGeom>
          <a:noFill/>
        </p:spPr>
      </p:pic>
      <p:sp>
        <p:nvSpPr>
          <p:cNvPr id="16" name="Shape 313"/>
          <p:cNvSpPr txBox="1">
            <a:spLocks noGrp="1"/>
          </p:cNvSpPr>
          <p:nvPr>
            <p:ph type="body" idx="3"/>
          </p:nvPr>
        </p:nvSpPr>
        <p:spPr>
          <a:xfrm>
            <a:off x="485401" y="1638975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Machining Facility</a:t>
            </a:r>
            <a:endParaRPr lang="en" sz="1200" b="1" dirty="0">
              <a:highlight>
                <a:srgbClr val="FFCD00"/>
              </a:highlight>
            </a:endParaRPr>
          </a:p>
          <a:p>
            <a:r>
              <a:rPr lang="en-US" sz="1000" dirty="0" smtClean="0"/>
              <a:t>118 x CNC Machines (CITIZEN, TSUGAMI, NOMURA, STAR and MIYANO)</a:t>
            </a:r>
          </a:p>
          <a:p>
            <a:r>
              <a:rPr lang="en-US" sz="1000" dirty="0" smtClean="0"/>
              <a:t>4-axis CNC</a:t>
            </a:r>
          </a:p>
          <a:p>
            <a:r>
              <a:rPr lang="en-US" sz="1000" dirty="0" smtClean="0"/>
              <a:t>All machines equipped with Automatic Bar Feeder Systems</a:t>
            </a:r>
          </a:p>
          <a:p>
            <a:r>
              <a:rPr lang="en-US" sz="1000" dirty="0" smtClean="0"/>
              <a:t>OD Range:  1mm to 50mm</a:t>
            </a:r>
          </a:p>
          <a:p>
            <a:endParaRPr lang="en-US" sz="900" dirty="0" smtClean="0"/>
          </a:p>
          <a:p>
            <a:pPr lvl="0" rtl="0">
              <a:spcBef>
                <a:spcPts val="0"/>
              </a:spcBef>
              <a:buNone/>
            </a:pPr>
            <a:endParaRPr sz="900" dirty="0"/>
          </a:p>
        </p:txBody>
      </p:sp>
      <p:sp>
        <p:nvSpPr>
          <p:cNvPr id="17" name="Shape 310"/>
          <p:cNvSpPr txBox="1">
            <a:spLocks/>
          </p:cNvSpPr>
          <p:nvPr/>
        </p:nvSpPr>
        <p:spPr>
          <a:xfrm>
            <a:off x="1371600" y="916951"/>
            <a:ext cx="36576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noProof="0" dirty="0" smtClean="0">
                <a:latin typeface="Lora" charset="0"/>
              </a:rPr>
              <a:t>Precision CNC Turned Parts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361975" y="1203451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 b="1" dirty="0" smtClean="0">
                <a:solidFill>
                  <a:schemeClr val="dk1"/>
                </a:solidFill>
                <a:highlight>
                  <a:srgbClr val="FFCD00"/>
                </a:highlight>
                <a:uFillTx/>
                <a:latin typeface="Lora"/>
                <a:ea typeface="Lora"/>
                <a:cs typeface="Lora"/>
                <a:sym typeface="Lora"/>
              </a:rPr>
              <a:t>Our Capabilities</a:t>
            </a:r>
          </a:p>
          <a:p>
            <a:r>
              <a:rPr lang="en-US" sz="1400" dirty="0" smtClean="0">
                <a:uFillTx/>
                <a:latin typeface="Quattrocento Sans" charset="0"/>
                <a:cs typeface="Segoe UI" panose="020B0502040204020203" pitchFamily="34" charset="0"/>
              </a:rPr>
              <a:t>Ultra-large Few-layer </a:t>
            </a:r>
            <a:r>
              <a:rPr lang="en-US" sz="1400" dirty="0" err="1" smtClean="0">
                <a:uFillTx/>
                <a:latin typeface="Quattrocento Sans" charset="0"/>
                <a:cs typeface="Segoe UI" panose="020B0502040204020203" pitchFamily="34" charset="0"/>
              </a:rPr>
              <a:t>Graphene</a:t>
            </a:r>
            <a:r>
              <a:rPr lang="en-US" sz="1400" dirty="0" smtClean="0">
                <a:uFillTx/>
                <a:latin typeface="Quattrocento Sans" charset="0"/>
                <a:cs typeface="Segoe UI" panose="020B0502040204020203" pitchFamily="34" charset="0"/>
              </a:rPr>
              <a:t> Oxide and </a:t>
            </a:r>
            <a:r>
              <a:rPr lang="en-US" sz="1400" dirty="0" err="1" smtClean="0">
                <a:uFillTx/>
                <a:latin typeface="Quattrocento Sans" charset="0"/>
                <a:cs typeface="Segoe UI" panose="020B0502040204020203" pitchFamily="34" charset="0"/>
              </a:rPr>
              <a:t>rGO</a:t>
            </a:r>
            <a:r>
              <a:rPr lang="en-US" sz="1400" dirty="0" smtClean="0">
                <a:uFillTx/>
                <a:latin typeface="Quattrocento Sans" charset="0"/>
                <a:cs typeface="Segoe UI" panose="020B0502040204020203" pitchFamily="34" charset="0"/>
              </a:rPr>
              <a:t>:  &gt;100</a:t>
            </a:r>
            <a:r>
              <a:rPr lang="el-GR" sz="1400" dirty="0" smtClean="0">
                <a:uFillTx/>
                <a:latin typeface="SimHei"/>
                <a:ea typeface="SimHei"/>
                <a:cs typeface="Segoe UI" panose="020B0502040204020203" pitchFamily="34" charset="0"/>
              </a:rPr>
              <a:t>μ</a:t>
            </a:r>
            <a:r>
              <a:rPr lang="en-US" sz="1400" dirty="0" smtClean="0">
                <a:uFillTx/>
                <a:latin typeface="Quattrocento Sans" charset="0"/>
                <a:ea typeface="SimHei"/>
                <a:cs typeface="Segoe UI" panose="020B0502040204020203" pitchFamily="34" charset="0"/>
              </a:rPr>
              <a:t>average diameter, &lt;3</a:t>
            </a:r>
            <a:r>
              <a:rPr lang="el-GR" sz="1400" dirty="0" smtClean="0">
                <a:uFillTx/>
                <a:latin typeface="SimHei"/>
                <a:ea typeface="SimHei"/>
                <a:cs typeface="Segoe UI" panose="020B0502040204020203" pitchFamily="34" charset="0"/>
              </a:rPr>
              <a:t>μ</a:t>
            </a:r>
            <a:r>
              <a:rPr lang="en-US" sz="1400" dirty="0" smtClean="0">
                <a:uFillTx/>
                <a:latin typeface="Quattrocento Sans" charset="0"/>
                <a:ea typeface="SimHei"/>
                <a:cs typeface="Segoe UI" panose="020B0502040204020203" pitchFamily="34" charset="0"/>
              </a:rPr>
              <a:t>average thickness (&lt;10 layers)</a:t>
            </a:r>
            <a:endParaRPr lang="en-US" sz="1400" dirty="0" smtClean="0">
              <a:uFillTx/>
              <a:latin typeface="Quattrocento Sans" charset="0"/>
              <a:cs typeface="Segoe UI" panose="020B0502040204020203" pitchFamily="34" charset="0"/>
            </a:endParaRPr>
          </a:p>
          <a:p>
            <a:r>
              <a:rPr lang="en-US" sz="1400" dirty="0" smtClean="0">
                <a:uFillTx/>
                <a:latin typeface="Quattrocento Sans" charset="0"/>
                <a:cs typeface="Segoe UI" panose="020B0502040204020203" pitchFamily="34" charset="0"/>
              </a:rPr>
              <a:t>Carbon </a:t>
            </a:r>
            <a:r>
              <a:rPr lang="en-US" sz="1400" dirty="0" err="1" smtClean="0">
                <a:uFillTx/>
                <a:latin typeface="Quattrocento Sans" charset="0"/>
                <a:cs typeface="Segoe UI" panose="020B0502040204020203" pitchFamily="34" charset="0"/>
              </a:rPr>
              <a:t>Nanotubes</a:t>
            </a:r>
            <a:r>
              <a:rPr lang="en-US" sz="1400" dirty="0" smtClean="0">
                <a:uFillTx/>
                <a:latin typeface="Quattrocento Sans" charset="0"/>
                <a:cs typeface="Segoe UI" panose="020B0502040204020203" pitchFamily="34" charset="0"/>
              </a:rPr>
              <a:t>:  Single-wall and Multi-wall</a:t>
            </a:r>
          </a:p>
          <a:p>
            <a:r>
              <a:rPr lang="en-US" sz="1400" dirty="0" smtClean="0">
                <a:uFillTx/>
                <a:latin typeface="Quattrocento Sans" charset="0"/>
                <a:cs typeface="Segoe UI" panose="020B0502040204020203" pitchFamily="34" charset="0"/>
              </a:rPr>
              <a:t>Application-based design with a wide range of potential uses, targeting thermal management and energy storage in ICE and EV vehicles and vehicle architecture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" sz="2000" b="1" dirty="0" smtClean="0">
              <a:solidFill>
                <a:schemeClr val="dk1"/>
              </a:solidFill>
              <a:highlight>
                <a:srgbClr val="FFCD00"/>
              </a:highlight>
              <a:uFillTx/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22" name="Picture 2" descr="Title5581515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" y="971550"/>
            <a:ext cx="3276600" cy="3276600"/>
          </a:xfrm>
          <a:prstGeom prst="ellipse">
            <a:avLst/>
          </a:prstGeom>
          <a:noFill/>
        </p:spPr>
      </p:pic>
      <p:sp>
        <p:nvSpPr>
          <p:cNvPr id="170" name="Shape 170"/>
          <p:cNvSpPr>
            <a:spLocks/>
          </p:cNvSpPr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grpSp>
        <p:nvGrpSpPr>
          <p:cNvPr id="2" name="Shape 823"/>
          <p:cNvGrpSpPr/>
          <p:nvPr/>
        </p:nvGrpSpPr>
        <p:grpSpPr>
          <a:xfrm>
            <a:off x="762000" y="895350"/>
            <a:ext cx="533400" cy="533400"/>
            <a:chOff x="5233525" y="4954450"/>
            <a:chExt cx="538275" cy="516350"/>
          </a:xfrm>
        </p:grpSpPr>
        <p:sp>
          <p:nvSpPr>
            <p:cNvPr id="17" name="Shape 824"/>
            <p:cNvSpPr>
              <a:spLocks/>
            </p:cNvSpPr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18" name="Shape 825"/>
            <p:cNvSpPr>
              <a:spLocks/>
            </p:cNvSpPr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19" name="Shape 826"/>
            <p:cNvSpPr>
              <a:spLocks/>
            </p:cNvSpPr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0" name="Shape 827"/>
            <p:cNvSpPr>
              <a:spLocks/>
            </p:cNvSpPr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1" name="Shape 828"/>
            <p:cNvSpPr>
              <a:spLocks/>
            </p:cNvSpPr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2" name="Shape 829"/>
            <p:cNvSpPr>
              <a:spLocks/>
            </p:cNvSpPr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3" name="Shape 830"/>
            <p:cNvSpPr>
              <a:spLocks/>
            </p:cNvSpPr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4" name="Shape 831"/>
            <p:cNvSpPr>
              <a:spLocks/>
            </p:cNvSpPr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5" name="Shape 832"/>
            <p:cNvSpPr>
              <a:spLocks/>
            </p:cNvSpPr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6" name="Shape 833"/>
            <p:cNvSpPr>
              <a:spLocks/>
            </p:cNvSpPr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27" name="Shape 834"/>
            <p:cNvSpPr>
              <a:spLocks/>
            </p:cNvSpPr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</p:grpSp>
      <p:sp>
        <p:nvSpPr>
          <p:cNvPr id="28" name="Shape 310"/>
          <p:cNvSpPr txBox="1">
            <a:spLocks/>
          </p:cNvSpPr>
          <p:nvPr/>
        </p:nvSpPr>
        <p:spPr>
          <a:xfrm>
            <a:off x="3276600" y="895350"/>
            <a:ext cx="37338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defRPr>
                <a:uFillTx/>
              </a:defRPr>
            </a:pPr>
            <a:r>
              <a:rPr lang="en" sz="1600" b="1" dirty="0" smtClean="0">
                <a:uFillTx/>
                <a:latin typeface="Lora" charset="0"/>
              </a:rPr>
              <a:t>Nano Carbon Technology Solutions</a:t>
            </a:r>
            <a:endParaRPr lang="en" sz="1600" b="1" dirty="0">
              <a:uFillTx/>
              <a:latin typeface="Lora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65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uFillTx/>
              </a:rPr>
              <a:t>Thermal Dissipation </a:t>
            </a:r>
            <a:r>
              <a:rPr lang="en" sz="1800" dirty="0" smtClean="0">
                <a:uFillTx/>
              </a:rPr>
              <a:t>Coating</a:t>
            </a:r>
            <a:endParaRPr lang="en" sz="1800" dirty="0">
              <a:uFillTx/>
            </a:endParaRPr>
          </a:p>
        </p:txBody>
      </p:sp>
      <p:grpSp>
        <p:nvGrpSpPr>
          <p:cNvPr id="2" name="Shape 336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37" name="Shape 337"/>
            <p:cNvSpPr>
              <a:spLocks/>
            </p:cNvSpPr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338" name="Shape 338"/>
            <p:cNvSpPr>
              <a:spLocks/>
            </p:cNvSpPr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57797" y="1200148"/>
            <a:ext cx="1739265" cy="13096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239000" y="1200150"/>
            <a:ext cx="1739265" cy="1309688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2" name="Chart 11"/>
          <p:cNvGraphicFramePr/>
          <p:nvPr/>
        </p:nvGraphicFramePr>
        <p:xfrm>
          <a:off x="5257800" y="257175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Shape 167"/>
          <p:cNvSpPr txBox="1">
            <a:spLocks/>
          </p:cNvSpPr>
          <p:nvPr/>
        </p:nvSpPr>
        <p:spPr>
          <a:xfrm>
            <a:off x="228600" y="1581150"/>
            <a:ext cx="47244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>
                <a:uFillTx/>
              </a:defRPr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CD00"/>
                </a:highlight>
                <a:uFillTx/>
                <a:latin typeface="Lora"/>
                <a:ea typeface="Lora"/>
                <a:cs typeface="Lora"/>
                <a:sym typeface="Lora"/>
              </a:rPr>
              <a:t>Key Findings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Quattrocento Sans" charset="0"/>
                <a:ea typeface="Quattrocento Sans"/>
                <a:cs typeface="Segoe UI" panose="020B0502040204020203" pitchFamily="34" charset="0"/>
                <a:sym typeface="Quattrocento Sans"/>
              </a:rPr>
              <a:t>By taking advantage of the radiant dissipation characteristics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Quattrocento Sans" charset="0"/>
                <a:ea typeface="Quattrocento Sans"/>
                <a:cs typeface="Segoe UI" panose="020B0502040204020203" pitchFamily="34" charset="0"/>
                <a:sym typeface="Quattrocento Sans"/>
              </a:rPr>
              <a:t> of CNT, ambient heat inside a closed chamber can be reduced by 21% - 34% depending on surfaces coated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>
                <a:uFillTx/>
              </a:defRPr>
            </a:pPr>
            <a:r>
              <a:rPr lang="en-US" dirty="0" smtClean="0">
                <a:uFillTx/>
                <a:latin typeface="Quattrocento Sans" charset="0"/>
                <a:ea typeface="Quattrocento Sans"/>
                <a:cs typeface="Segoe UI" panose="020B0502040204020203" pitchFamily="34" charset="0"/>
                <a:sym typeface="Quattrocento Sans"/>
              </a:rPr>
              <a:t>While a single-sided coating shows improved heat dissipation over non-coated surfaces, two-side coating shows significant non-linear improvements over single-sided coating which suggests coating multiple surfaces is beneficial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Quattrocento Sans" charset="0"/>
              <a:ea typeface="Quattrocento Sans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>
                <a:uFillTx/>
              </a:defRP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Quattrocento Sans" charset="0"/>
                <a:ea typeface="Quattrocento Sans"/>
                <a:cs typeface="Segoe UI" panose="020B0502040204020203" pitchFamily="34" charset="0"/>
                <a:sym typeface="Quattrocento Sans"/>
              </a:rPr>
              <a:t>Roughly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Quattrocento Sans" charset="0"/>
                <a:ea typeface="Quattrocento Sans"/>
                <a:cs typeface="Segoe UI" panose="020B0502040204020203" pitchFamily="34" charset="0"/>
                <a:sym typeface="Quattrocento Sans"/>
              </a:rPr>
              <a:t> 55% of heat travels upwards from the heat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>
                <a:uFillTx/>
              </a:defRPr>
            </a:pPr>
            <a:r>
              <a:rPr lang="en-US" dirty="0" smtClean="0">
                <a:uFillTx/>
                <a:latin typeface="Quattrocento Sans" charset="0"/>
                <a:ea typeface="Quattrocento Sans"/>
                <a:cs typeface="Segoe UI" panose="020B0502040204020203" pitchFamily="34" charset="0"/>
                <a:sym typeface="Quattrocento Sans"/>
              </a:rPr>
              <a:t>Active cooling (air or liquid) may promote further gains at higher internal temperatures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Quattrocento Sans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6479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uFillTx/>
              </a:rPr>
              <a:t>Resistive Heating Fabric</a:t>
            </a:r>
            <a:endParaRPr lang="en" sz="1800" dirty="0">
              <a:uFillTx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52400" y="1352550"/>
            <a:ext cx="4724400" cy="3790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600" dirty="0" smtClean="0">
                <a:uFillTx/>
              </a:rPr>
              <a:t>Softness:  soft, natural feeling fabric that is elastic and comfortable against the skin.  Thin material ideal for layering and non-intrusive applications.</a:t>
            </a:r>
          </a:p>
          <a:p>
            <a:pPr>
              <a:spcBef>
                <a:spcPts val="0"/>
              </a:spcBef>
            </a:pPr>
            <a:r>
              <a:rPr lang="en" sz="1600" dirty="0" smtClean="0">
                <a:uFillTx/>
              </a:rPr>
              <a:t>Conductivity:  50-80 Ohm/cm depending on application. </a:t>
            </a:r>
          </a:p>
          <a:p>
            <a:pPr>
              <a:spcBef>
                <a:spcPts val="0"/>
              </a:spcBef>
            </a:pPr>
            <a:r>
              <a:rPr lang="en" sz="1600" dirty="0" smtClean="0">
                <a:uFillTx/>
              </a:rPr>
              <a:t>Durability:  conductivity is retained even after repeated stretch/release cycles.</a:t>
            </a:r>
          </a:p>
          <a:p>
            <a:pPr>
              <a:spcBef>
                <a:spcPts val="0"/>
              </a:spcBef>
            </a:pPr>
            <a:r>
              <a:rPr lang="en" sz="1600" dirty="0" smtClean="0">
                <a:uFillTx/>
              </a:rPr>
              <a:t>Resistive Heating Capability: generates heat evenly over 100% surface of the fabric, transmitted to the body through more effective IR vs. traditional convection.</a:t>
            </a:r>
          </a:p>
        </p:txBody>
      </p:sp>
      <p:grpSp>
        <p:nvGrpSpPr>
          <p:cNvPr id="2" name="Shape 336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37" name="Shape 337"/>
            <p:cNvSpPr>
              <a:spLocks/>
            </p:cNvSpPr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  <p:sp>
          <p:nvSpPr>
            <p:cNvPr id="338" name="Shape 338"/>
            <p:cNvSpPr>
              <a:spLocks/>
            </p:cNvSpPr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uFillTx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428750"/>
            <a:ext cx="3762328" cy="2819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05050" y="895350"/>
            <a:ext cx="47147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defRPr>
                <a:uFillTx/>
              </a:defRPr>
            </a:pPr>
            <a:r>
              <a:rPr lang="en" sz="1800" dirty="0" smtClean="0">
                <a:uFillTx/>
                <a:latin typeface="Lora" charset="0"/>
                <a:sym typeface="Arial"/>
              </a:rPr>
              <a:t>Nano Carbon Technology Solutions</a:t>
            </a:r>
            <a:endParaRPr lang="en" sz="1800" dirty="0">
              <a:uFillTx/>
              <a:latin typeface="Lora" charset="0"/>
              <a:sym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24200" y="1428750"/>
            <a:ext cx="2333999" cy="22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uFillTx/>
              </a:rPr>
              <a:t>Carbon Nanotube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High electrical and thermal conductivity, heat dissipation, mechanical strength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sz="1000" dirty="0" smtClean="0">
                <a:uFillTx/>
                <a:latin typeface="Quattrocento Sans" charset="0"/>
                <a:cs typeface="Segoe UI" panose="020B0502040204020203" pitchFamily="34" charset="0"/>
              </a:rPr>
              <a:t>Thorough, even and extremely thin coverage of coated surface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sz="1000" dirty="0" smtClean="0">
                <a:uFillTx/>
                <a:latin typeface="Quattrocento Sans" charset="0"/>
                <a:cs typeface="Segoe UI" panose="020B0502040204020203" pitchFamily="34" charset="0"/>
              </a:rPr>
              <a:t>Improves IR radiation, which can supplement or even replace convection and forced air cooling in applications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sz="1000" dirty="0" smtClean="0">
                <a:uFillTx/>
                <a:latin typeface="Quattrocento Sans" charset="0"/>
                <a:cs typeface="Segoe UI" panose="020B0502040204020203" pitchFamily="34" charset="0"/>
              </a:rPr>
              <a:t>Potential Application: thermal dissipation coatings, resistive heating fabric, composite reinforcement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endParaRPr lang="en-GB" sz="1000" dirty="0" smtClean="0">
              <a:uFillTx/>
              <a:latin typeface="Quattrocento Sans" charset="0"/>
              <a:cs typeface="Segoe UI" panose="020B0502040204020203" pitchFamily="34" charset="0"/>
            </a:endParaRP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endParaRPr lang="en-GB" sz="1000" dirty="0" smtClean="0">
              <a:uFillTx/>
              <a:latin typeface="Quattrocento Sans" charset="0"/>
              <a:cs typeface="Segoe UI" panose="020B0502040204020203" pitchFamily="34" charset="0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5943600" y="1428750"/>
            <a:ext cx="2333999" cy="22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uFillTx/>
                <a:latin typeface="Quattrocento Sans" charset="0"/>
              </a:rPr>
              <a:t>Nano Diamond</a:t>
            </a:r>
            <a:endParaRPr lang="en" sz="1200" b="1" dirty="0">
              <a:highlight>
                <a:srgbClr val="FFCD00"/>
              </a:highlight>
              <a:uFillTx/>
              <a:latin typeface="Quattrocento Sans" charset="0"/>
            </a:endParaRP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Fluid additive can significantly reduce power loss through parasitic drag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Increase part life by reducing friction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Improve </a:t>
            </a:r>
            <a:r>
              <a:rPr lang="en-GB" altLang="zh-TW" sz="1000" dirty="0" err="1" smtClean="0">
                <a:uFillTx/>
                <a:latin typeface="Quattrocento Sans" charset="0"/>
                <a:cs typeface="Segoe UI" panose="020B0502040204020203" pitchFamily="34" charset="0"/>
              </a:rPr>
              <a:t>powertrain</a:t>
            </a: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 efficiency and therefore fuel efficiency and range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Can reduce the amount of lubricant fluid needed to maintain similar levels of performance</a:t>
            </a:r>
            <a:endParaRPr lang="en-GB" altLang="zh-TW" sz="1000" dirty="0">
              <a:uFillTx/>
              <a:latin typeface="Quattrocento Sans" charset="0"/>
              <a:cs typeface="Segoe UI" panose="020B0502040204020203" pitchFamily="34" charset="0"/>
            </a:endParaRPr>
          </a:p>
        </p:txBody>
      </p:sp>
      <p:sp>
        <p:nvSpPr>
          <p:cNvPr id="14" name="Shape 574"/>
          <p:cNvSpPr>
            <a:spLocks/>
          </p:cNvSpPr>
          <p:nvPr/>
        </p:nvSpPr>
        <p:spPr>
          <a:xfrm>
            <a:off x="838200" y="971551"/>
            <a:ext cx="356203" cy="304800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pic>
        <p:nvPicPr>
          <p:cNvPr id="20482" name="Picture 2" descr="Title34590726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75" y="3714750"/>
            <a:ext cx="1063625" cy="1063625"/>
          </a:xfrm>
          <a:prstGeom prst="rect">
            <a:avLst/>
          </a:prstGeom>
          <a:noFill/>
        </p:spPr>
      </p:pic>
      <p:pic>
        <p:nvPicPr>
          <p:cNvPr id="20484" name="Picture 4" descr="Title66348360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86" name="Picture 6" descr="Title78279186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33675" y="3714750"/>
            <a:ext cx="1076325" cy="1076325"/>
          </a:xfrm>
          <a:prstGeom prst="rect">
            <a:avLst/>
          </a:prstGeom>
          <a:noFill/>
        </p:spPr>
      </p:pic>
      <p:pic>
        <p:nvPicPr>
          <p:cNvPr id="20488" name="Picture 8" descr="Title397704891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9624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0" name="Picture 10" descr="Title9065470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1816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2" name="Picture 12" descr="Title474197088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400800" y="3714750"/>
            <a:ext cx="1066800" cy="1066800"/>
          </a:xfrm>
          <a:prstGeom prst="rect">
            <a:avLst/>
          </a:prstGeom>
          <a:noFill/>
        </p:spPr>
      </p:pic>
      <p:pic>
        <p:nvPicPr>
          <p:cNvPr id="20494" name="Picture 14" descr="Title577910842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7696200" y="3714750"/>
            <a:ext cx="1066800" cy="1066800"/>
          </a:xfrm>
          <a:prstGeom prst="rect">
            <a:avLst/>
          </a:prstGeom>
          <a:noFill/>
        </p:spPr>
      </p:pic>
      <p:sp>
        <p:nvSpPr>
          <p:cNvPr id="16" name="Shape 313"/>
          <p:cNvSpPr txBox="1">
            <a:spLocks noGrp="1"/>
          </p:cNvSpPr>
          <p:nvPr>
            <p:ph type="body" idx="3"/>
          </p:nvPr>
        </p:nvSpPr>
        <p:spPr>
          <a:xfrm>
            <a:off x="485401" y="1428750"/>
            <a:ext cx="2333999" cy="20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uFillTx/>
              </a:rPr>
              <a:t>Graphene</a:t>
            </a:r>
          </a:p>
          <a:p>
            <a:pPr lvl="1">
              <a:buFont typeface="Arial" pitchFamily="34" charset="0"/>
              <a:buChar char="•"/>
              <a:defRPr>
                <a:uFillTx/>
              </a:defRPr>
            </a:pPr>
            <a:r>
              <a:rPr lang="en-GB" altLang="zh-TW" sz="1000" dirty="0" smtClean="0">
                <a:uFillTx/>
                <a:latin typeface="Quattrocento Sans" charset="0"/>
                <a:cs typeface="Segoe UI" panose="020B0502040204020203" pitchFamily="34" charset="0"/>
              </a:rPr>
              <a:t>High electrical and thermal conductivity, heat dissipation, mechanical strength</a:t>
            </a:r>
          </a:p>
          <a:p>
            <a:r>
              <a:rPr lang="en-US" sz="1000" dirty="0" smtClean="0">
                <a:uFillTx/>
              </a:rPr>
              <a:t>Flexible sheet arrangement</a:t>
            </a:r>
          </a:p>
          <a:p>
            <a:r>
              <a:rPr lang="en-US" sz="1000" dirty="0" smtClean="0">
                <a:uFillTx/>
              </a:rPr>
              <a:t>Applications require alteration to meet properties of </a:t>
            </a:r>
            <a:r>
              <a:rPr lang="en-US" sz="1000" dirty="0" err="1" smtClean="0">
                <a:uFillTx/>
              </a:rPr>
              <a:t>Graphene</a:t>
            </a:r>
            <a:endParaRPr lang="en-US" sz="1000" dirty="0" smtClean="0">
              <a:uFillTx/>
            </a:endParaRPr>
          </a:p>
          <a:p>
            <a:r>
              <a:rPr lang="en-US" sz="1000" dirty="0" smtClean="0">
                <a:uFillTx/>
              </a:rPr>
              <a:t>Potential Application:  Conductive surfaces, composite reinforcement, battery electrodes, super-capacitors, biomedical solutions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uFillTx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361975" y="742950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 b="1" dirty="0" smtClean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Key Details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Global Footprint</a:t>
            </a:r>
          </a:p>
          <a:p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Existing Partnerships with many major OEM’s</a:t>
            </a:r>
          </a:p>
          <a:p>
            <a:pPr lvl="1">
              <a:spcBef>
                <a:spcPts val="600"/>
              </a:spcBef>
              <a:buFont typeface="Quattrocento Sans"/>
              <a:buChar char="◉"/>
            </a:pPr>
            <a:r>
              <a:rPr lang="en-US" sz="1400" dirty="0" smtClean="0">
                <a:latin typeface="Quattrocento Sans" charset="0"/>
                <a:cs typeface="Segoe UI" panose="020B0502040204020203" pitchFamily="34" charset="0"/>
              </a:rPr>
              <a:t>Logistics, Value-adds and Technology offerings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en" sz="2000" b="1" dirty="0" smtClean="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8066" name="Picture 2" descr="Title95703381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" y="962024"/>
            <a:ext cx="3286125" cy="3286125"/>
          </a:xfrm>
          <a:prstGeom prst="rect">
            <a:avLst/>
          </a:prstGeom>
          <a:noFill/>
        </p:spPr>
      </p:pic>
      <p:sp>
        <p:nvSpPr>
          <p:cNvPr id="170" name="Shape 170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823"/>
          <p:cNvGrpSpPr/>
          <p:nvPr/>
        </p:nvGrpSpPr>
        <p:grpSpPr>
          <a:xfrm>
            <a:off x="762000" y="895350"/>
            <a:ext cx="533400" cy="533400"/>
            <a:chOff x="5233525" y="4954450"/>
            <a:chExt cx="538275" cy="516350"/>
          </a:xfrm>
        </p:grpSpPr>
        <p:sp>
          <p:nvSpPr>
            <p:cNvPr id="1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310"/>
          <p:cNvSpPr txBox="1">
            <a:spLocks/>
          </p:cNvSpPr>
          <p:nvPr/>
        </p:nvSpPr>
        <p:spPr>
          <a:xfrm>
            <a:off x="3276600" y="895350"/>
            <a:ext cx="23622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 smtClean="0">
                <a:latin typeface="Lora" charset="0"/>
              </a:rPr>
              <a:t>Warehousing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066800" y="1638975"/>
            <a:ext cx="2333999" cy="19995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Logistics</a:t>
            </a:r>
            <a:endParaRPr lang="en" sz="1200" b="1" dirty="0">
              <a:highlight>
                <a:srgbClr val="FFCD00"/>
              </a:highlight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International Transportation (Sea and Air)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Domestic Distribution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Tracking and tracing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000" dirty="0" smtClean="0">
                <a:latin typeface="Quattrocento Sans" charset="0"/>
                <a:cs typeface="Segoe UI" panose="020B0502040204020203" pitchFamily="34" charset="0"/>
              </a:rPr>
              <a:t>Reverse Logistics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3520464" y="1638974"/>
            <a:ext cx="2333999" cy="192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  <a:latin typeface="Quattrocento Sans" charset="0"/>
              </a:rPr>
              <a:t>Value-Add Services</a:t>
            </a:r>
            <a:endParaRPr lang="en" sz="1200" b="1" dirty="0">
              <a:highlight>
                <a:srgbClr val="FFCD00"/>
              </a:highlight>
              <a:latin typeface="Quattrocento Sans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Vendor-Managed Inventory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Sub-Assembly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Packaging/Repack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Incoming Quality Audit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Containment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Cleaning, re-work, scrapping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>
              <a:latin typeface="Quattrocento Sans" charset="0"/>
              <a:cs typeface="Segoe UI" panose="020B0502040204020203" pitchFamily="34" charset="0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5974128" y="1638974"/>
            <a:ext cx="2855422" cy="1847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 dirty="0" smtClean="0">
                <a:highlight>
                  <a:srgbClr val="FFCD00"/>
                </a:highlight>
              </a:rPr>
              <a:t>Technology</a:t>
            </a:r>
            <a:endParaRPr lang="en" sz="1200" b="1" dirty="0">
              <a:highlight>
                <a:srgbClr val="FFCD00"/>
              </a:highlight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EDI Integration  with Customer/Supplier systems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Available Web Tool for real-time visibility into containment projects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1000" dirty="0" smtClean="0">
                <a:latin typeface="Quattrocento Sans" charset="0"/>
              </a:rPr>
              <a:t>Automated and customized reporting tools available</a:t>
            </a:r>
          </a:p>
        </p:txBody>
      </p:sp>
      <p:sp>
        <p:nvSpPr>
          <p:cNvPr id="14" name="Shape 574"/>
          <p:cNvSpPr/>
          <p:nvPr/>
        </p:nvSpPr>
        <p:spPr>
          <a:xfrm>
            <a:off x="838200" y="971551"/>
            <a:ext cx="356203" cy="304800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310"/>
          <p:cNvSpPr txBox="1">
            <a:spLocks/>
          </p:cNvSpPr>
          <p:nvPr/>
        </p:nvSpPr>
        <p:spPr>
          <a:xfrm>
            <a:off x="1371600" y="895350"/>
            <a:ext cx="2362200" cy="435599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charset="0"/>
                <a:sym typeface="Arial"/>
              </a:rPr>
              <a:t>Warehousing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 charset="0"/>
              <a:sym typeface="Arial"/>
            </a:endParaRPr>
          </a:p>
        </p:txBody>
      </p:sp>
      <p:pic>
        <p:nvPicPr>
          <p:cNvPr id="17" name="Picture 2" descr="Title83450227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04800" y="3714750"/>
            <a:ext cx="1066800" cy="1066800"/>
          </a:xfrm>
          <a:prstGeom prst="rect">
            <a:avLst/>
          </a:prstGeom>
          <a:noFill/>
        </p:spPr>
      </p:pic>
      <p:pic>
        <p:nvPicPr>
          <p:cNvPr id="86020" name="Picture 4" descr="Title43082230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24000" y="3714750"/>
            <a:ext cx="1066800" cy="1066800"/>
          </a:xfrm>
          <a:prstGeom prst="rect">
            <a:avLst/>
          </a:prstGeom>
          <a:noFill/>
        </p:spPr>
      </p:pic>
      <p:pic>
        <p:nvPicPr>
          <p:cNvPr id="86022" name="Picture 6" descr="Title651813489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743200" y="3714750"/>
            <a:ext cx="1066800" cy="1066800"/>
          </a:xfrm>
          <a:prstGeom prst="rect">
            <a:avLst/>
          </a:prstGeom>
          <a:noFill/>
        </p:spPr>
      </p:pic>
      <p:pic>
        <p:nvPicPr>
          <p:cNvPr id="86024" name="Picture 8" descr="Title83494317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962400" y="3714749"/>
            <a:ext cx="1104901" cy="1104901"/>
          </a:xfrm>
          <a:prstGeom prst="rect">
            <a:avLst/>
          </a:prstGeom>
          <a:noFill/>
        </p:spPr>
      </p:pic>
      <p:pic>
        <p:nvPicPr>
          <p:cNvPr id="86026" name="Picture 10" descr="Title39174018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219700" y="3714750"/>
            <a:ext cx="1104900" cy="1104900"/>
          </a:xfrm>
          <a:prstGeom prst="rect">
            <a:avLst/>
          </a:prstGeom>
          <a:noFill/>
        </p:spPr>
      </p:pic>
      <p:pic>
        <p:nvPicPr>
          <p:cNvPr id="86028" name="Picture 12" descr="Title212685961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477000" y="3714749"/>
            <a:ext cx="1143000" cy="1143000"/>
          </a:xfrm>
          <a:prstGeom prst="rect">
            <a:avLst/>
          </a:prstGeom>
          <a:noFill/>
        </p:spPr>
      </p:pic>
      <p:pic>
        <p:nvPicPr>
          <p:cNvPr id="86030" name="Picture 14" descr="Title234643917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7772400" y="371475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590550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 smtClean="0">
                <a:highlight>
                  <a:srgbClr val="FFCD00"/>
                </a:highlight>
              </a:rPr>
              <a:t>318,928</a:t>
            </a:r>
            <a:endParaRPr lang="en" sz="9600" dirty="0">
              <a:highlight>
                <a:srgbClr val="FFCD00"/>
              </a:highlight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1863151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Parts Delivered With Partners in 2015</a:t>
            </a:r>
            <a:endParaRPr lang="en" sz="1800" dirty="0"/>
          </a:p>
        </p:txBody>
      </p:sp>
      <p:grpSp>
        <p:nvGrpSpPr>
          <p:cNvPr id="269" name="Shape 269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270" name="Shape 27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186684"/>
            <a:ext cx="1066800" cy="106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32914" y="3181350"/>
            <a:ext cx="1458686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00200" y="3562350"/>
            <a:ext cx="2133600" cy="2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0" y="3409950"/>
            <a:ext cx="1981200" cy="4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http://www.dynamicmanufacturinginc.com/sites/www.dynamicmanufacturinginc.com/files/log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38600" y="3198886"/>
            <a:ext cx="1066800" cy="97306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-100563" y="2056477"/>
            <a:ext cx="18531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Forged Steel: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Input Carrier Pinion Gears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Reaction Sun Gears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Input Sun Gears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Differential Side Gears</a:t>
            </a:r>
          </a:p>
          <a:p>
            <a:pPr algn="ctr"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2437477"/>
            <a:ext cx="2057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Permanent Mold Cast Aluminum: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Lower Oil Pan Assemblies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Alternator Brackets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EGR Mixers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Carrier Covers</a:t>
            </a:r>
          </a:p>
          <a:p>
            <a:pPr algn="ctr"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3633237" y="2419350"/>
            <a:ext cx="18531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Performance Forged Steel Torque Converter Housings for Passenger Vehicles</a:t>
            </a:r>
          </a:p>
          <a:p>
            <a:pPr algn="ctr"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2571750"/>
            <a:ext cx="1853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Permanent Mold Cast Aluminum Oil Filter Bases for Commercial Vehicle Diesel Engines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290837" y="2343150"/>
            <a:ext cx="1853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100" b="1" dirty="0" smtClean="0">
                <a:latin typeface="Lora" charset="0"/>
              </a:rPr>
              <a:t>Permanent Mold Cast Aluminum Wheel End Cover for Military Vehicles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1981200" y="2093775"/>
            <a:ext cx="64008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smtClean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What </a:t>
            </a:r>
            <a:r>
              <a:rPr lang="en" sz="3600" b="1" i="1" dirty="0" smtClean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can PIC do for you</a:t>
            </a:r>
            <a:r>
              <a:rPr lang="en" sz="3600" b="1" i="1" dirty="0" smtClean="0">
                <a:latin typeface="Lora"/>
                <a:ea typeface="Lora"/>
                <a:cs typeface="Lora"/>
                <a:sym typeface="Lora"/>
              </a:rPr>
              <a:t> ?</a:t>
            </a:r>
            <a:endParaRPr lang="en" sz="3600" b="1" i="1" dirty="0">
              <a:latin typeface="Lora"/>
              <a:ea typeface="Lora"/>
              <a:cs typeface="Lora"/>
              <a:sym typeface="Lora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Website:  www.pacificindustrialconsultants.com</a:t>
            </a:r>
          </a:p>
          <a:p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Managing Director:  </a:t>
            </a:r>
            <a:br>
              <a:rPr lang="en-US" sz="12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	Albert Hung</a:t>
            </a:r>
            <a:br>
              <a:rPr lang="en-US" sz="12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	</a:t>
            </a:r>
            <a:r>
              <a:rPr lang="en-US" sz="1200" dirty="0" smtClean="0">
                <a:latin typeface="Quattrocento Sans" charset="0"/>
                <a:cs typeface="Segoe UI" panose="020B0502040204020203" pitchFamily="34" charset="0"/>
                <a:hlinkClick r:id="rId3"/>
              </a:rPr>
              <a:t>ahung@pacificindustrialconsultants.com</a:t>
            </a: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	(630) 364-1412</a:t>
            </a:r>
          </a:p>
          <a:p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Director of Operations:</a:t>
            </a:r>
            <a:br>
              <a:rPr lang="en-US" sz="12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	Jim Hung</a:t>
            </a:r>
            <a:br>
              <a:rPr lang="en-US" sz="12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	</a:t>
            </a:r>
            <a:r>
              <a:rPr lang="en-US" sz="1200" dirty="0" smtClean="0">
                <a:latin typeface="Quattrocento Sans" charset="0"/>
                <a:cs typeface="Segoe UI" panose="020B0502040204020203" pitchFamily="34" charset="0"/>
                <a:hlinkClick r:id="rId4"/>
              </a:rPr>
              <a:t>jhung@pacificindustrialconsultants.com</a:t>
            </a: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Quattrocento Sans" charset="0"/>
                <a:cs typeface="Segoe UI" panose="020B0502040204020203" pitchFamily="34" charset="0"/>
              </a:rPr>
            </a:br>
            <a:r>
              <a:rPr lang="en-US" sz="1200" dirty="0" smtClean="0">
                <a:latin typeface="Quattrocento Sans" charset="0"/>
                <a:cs typeface="Segoe UI" panose="020B0502040204020203" pitchFamily="34" charset="0"/>
              </a:rPr>
              <a:t>	(630) 699-0101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 smtClean="0"/>
              <a:t>Thank You</a:t>
            </a:r>
            <a:endParaRPr lang="en" sz="4400" dirty="0"/>
          </a:p>
        </p:txBody>
      </p:sp>
      <p:cxnSp>
        <p:nvCxnSpPr>
          <p:cNvPr id="379" name="Shape 379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1" name="Shape 381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230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 smtClean="0">
                <a:latin typeface="Lora"/>
                <a:ea typeface="Lora"/>
                <a:cs typeface="Lora"/>
                <a:sym typeface="Lora"/>
              </a:rPr>
              <a:t>What is </a:t>
            </a:r>
            <a:r>
              <a:rPr lang="en" sz="3600" b="1" i="1" dirty="0" smtClean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PIC?</a:t>
            </a:r>
            <a:endParaRPr lang="en" sz="3600" b="1" i="1" dirty="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solidFill>
                  <a:schemeClr val="dk1"/>
                </a:solidFill>
              </a:rPr>
              <a:t>Pacific Industrial Consultants, LLC is a contract manufacturing firm with partners specialize in manufacturing powertrain components for the automotive, agribusiness and commercial truck industries. </a:t>
            </a:r>
            <a:endParaRPr lang="en" sz="1800" dirty="0">
              <a:solidFill>
                <a:schemeClr val="dk1"/>
              </a:solidFill>
              <a:highlight>
                <a:srgbClr val="FFCD00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286000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Welcome</a:t>
            </a:r>
            <a:endParaRPr lang="en" sz="4000" dirty="0"/>
          </a:p>
        </p:txBody>
      </p:sp>
      <p:cxnSp>
        <p:nvCxnSpPr>
          <p:cNvPr id="94" name="Shape 9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3250" name="Picture 2" descr="Title4321790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895350"/>
            <a:ext cx="990600" cy="985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Diverse Supplier</a:t>
            </a:r>
            <a:endParaRPr lang="en" dirty="0"/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0" y="1352550"/>
            <a:ext cx="7031099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" sz="2800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Pacific Industrial Consultants, LLC is proud to be a </a:t>
            </a:r>
            <a:r>
              <a:rPr lang="en" sz="2800" b="1" i="1" dirty="0" smtClean="0">
                <a:highlight>
                  <a:srgbClr val="FFCD00"/>
                </a:highlight>
                <a:latin typeface="Quattrocento Sans" charset="0"/>
                <a:ea typeface="Lora"/>
                <a:cs typeface="Lora"/>
                <a:sym typeface="Lora"/>
              </a:rPr>
              <a:t>Minority Business Enterprise </a:t>
            </a:r>
            <a:r>
              <a:rPr lang="en" sz="2800" i="1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certified by the National Minority Supplier Development Council.</a:t>
            </a:r>
            <a:endParaRPr lang="en" sz="2800" b="1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53000" y="2762042"/>
          <a:ext cx="3181350" cy="2248108"/>
        </p:xfrm>
        <a:graphic>
          <a:graphicData uri="http://schemas.openxmlformats.org/presentationml/2006/ole">
            <p:oleObj spid="_x0000_s1032" name="Acrobat Document" r:id="rId4" imgW="8019048" imgH="5668166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736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About PIC</a:t>
            </a:r>
            <a:endParaRPr lang="en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What we can offer you, and why it matters</a:t>
            </a:r>
            <a:endParaRPr lang="en" dirty="0"/>
          </a:p>
        </p:txBody>
      </p:sp>
      <p:sp>
        <p:nvSpPr>
          <p:cNvPr id="101" name="Shape 101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28600" y="2238000"/>
            <a:ext cx="8610600" cy="81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buNone/>
            </a:pPr>
            <a:r>
              <a:rPr lang="en" sz="3200" dirty="0" smtClean="0"/>
              <a:t>We are all in the </a:t>
            </a:r>
            <a:r>
              <a:rPr lang="en" sz="3200" dirty="0" smtClean="0">
                <a:highlight>
                  <a:srgbClr val="FFCD00"/>
                </a:highlight>
              </a:rPr>
              <a:t>communications</a:t>
            </a:r>
            <a:r>
              <a:rPr lang="en" sz="3200" dirty="0" smtClean="0"/>
              <a:t> industry.</a:t>
            </a:r>
            <a:endParaRPr lang="en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760452" y="382624"/>
            <a:ext cx="7623095" cy="363147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title" idx="4294967295"/>
          </p:nvPr>
        </p:nvSpPr>
        <p:spPr>
          <a:xfrm>
            <a:off x="2632800" y="3767550"/>
            <a:ext cx="38783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highlight>
                  <a:srgbClr val="FFCD00"/>
                </a:highlight>
              </a:rPr>
              <a:t>Markets Served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4469085" y="4390077"/>
            <a:ext cx="205837" cy="27281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 rot="10800000">
            <a:off x="1905000" y="1428750"/>
            <a:ext cx="304800" cy="304800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2133600" y="12763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371600" y="12763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1295400" y="15049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209800" y="15049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400800" y="20383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6759600" y="15811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0" y="4705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Quattrocento Sans" charset="0"/>
              </a:rPr>
              <a:t>With team members in Taipei and Chicago, we are positioned near the manufacturing hearts of both East Asia and USA, along with warehousing locations throughout Asia, North America and Europe.</a:t>
            </a:r>
            <a:endParaRPr lang="en-US" sz="1200" dirty="0">
              <a:latin typeface="Quattrocento Sans" charset="0"/>
            </a:endParaRPr>
          </a:p>
        </p:txBody>
      </p:sp>
      <p:sp>
        <p:nvSpPr>
          <p:cNvPr id="13" name="Shape 262"/>
          <p:cNvSpPr/>
          <p:nvPr/>
        </p:nvSpPr>
        <p:spPr>
          <a:xfrm>
            <a:off x="4038600" y="11239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62"/>
          <p:cNvSpPr/>
          <p:nvPr/>
        </p:nvSpPr>
        <p:spPr>
          <a:xfrm>
            <a:off x="4191000" y="10477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62"/>
          <p:cNvSpPr/>
          <p:nvPr/>
        </p:nvSpPr>
        <p:spPr>
          <a:xfrm>
            <a:off x="4191000" y="11239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62"/>
          <p:cNvSpPr/>
          <p:nvPr/>
        </p:nvSpPr>
        <p:spPr>
          <a:xfrm>
            <a:off x="6705600" y="8953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262"/>
          <p:cNvSpPr/>
          <p:nvPr/>
        </p:nvSpPr>
        <p:spPr>
          <a:xfrm>
            <a:off x="6378600" y="15049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62"/>
          <p:cNvSpPr/>
          <p:nvPr/>
        </p:nvSpPr>
        <p:spPr>
          <a:xfrm>
            <a:off x="6477000" y="15811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62"/>
          <p:cNvSpPr/>
          <p:nvPr/>
        </p:nvSpPr>
        <p:spPr>
          <a:xfrm>
            <a:off x="6912000" y="173355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235255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Services Offered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28835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 dirty="0" smtClean="0"/>
              <a:t>Manufacturing</a:t>
            </a:r>
          </a:p>
          <a:p>
            <a:pPr marL="457200" lvl="0" indent="-228600" rtl="0">
              <a:spcBef>
                <a:spcPts val="0"/>
              </a:spcBef>
            </a:pPr>
            <a:endParaRPr lang="en" sz="2000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" sz="2000" dirty="0" smtClean="0"/>
              <a:t>Nano Carbon Technology Solutions</a:t>
            </a:r>
          </a:p>
          <a:p>
            <a:pPr marL="457200" lvl="0" indent="-228600" rtl="0">
              <a:spcBef>
                <a:spcPts val="0"/>
              </a:spcBef>
            </a:pPr>
            <a:endParaRPr lang="en" sz="2000" dirty="0"/>
          </a:p>
          <a:p>
            <a:pPr marL="457200" lvl="0" indent="-228600" rtl="0">
              <a:spcBef>
                <a:spcPts val="0"/>
              </a:spcBef>
            </a:pPr>
            <a:r>
              <a:rPr lang="en" sz="2000" dirty="0" smtClean="0"/>
              <a:t>Value Analysis / Value Engineering</a:t>
            </a:r>
            <a:br>
              <a:rPr lang="en" sz="2000" dirty="0" smtClean="0"/>
            </a:br>
            <a:endParaRPr lang="en" sz="2000" dirty="0"/>
          </a:p>
          <a:p>
            <a:pPr marL="457200" lvl="0" indent="-228600" rtl="0">
              <a:spcBef>
                <a:spcPts val="0"/>
              </a:spcBef>
            </a:pPr>
            <a:r>
              <a:rPr lang="en" sz="2000" dirty="0" smtClean="0"/>
              <a:t>Reverse Engineering</a:t>
            </a:r>
            <a:br>
              <a:rPr lang="en" sz="2000" dirty="0" smtClean="0"/>
            </a:br>
            <a:endParaRPr lang="en" sz="2000" dirty="0"/>
          </a:p>
          <a:p>
            <a:pPr marL="457200" lvl="0" indent="-228600" rtl="0">
              <a:spcBef>
                <a:spcPts val="0"/>
              </a:spcBef>
            </a:pPr>
            <a:r>
              <a:rPr lang="en" sz="2000" dirty="0" smtClean="0"/>
              <a:t>Consulting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lang="en" sz="2000" dirty="0" smtClean="0"/>
          </a:p>
        </p:txBody>
      </p:sp>
      <p:sp>
        <p:nvSpPr>
          <p:cNvPr id="9" name="Shape 574"/>
          <p:cNvSpPr/>
          <p:nvPr/>
        </p:nvSpPr>
        <p:spPr>
          <a:xfrm>
            <a:off x="838200" y="971551"/>
            <a:ext cx="356203" cy="304800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1524001" y="2878750"/>
            <a:ext cx="6096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highlight>
                  <a:srgbClr val="FFCD00"/>
                </a:highlight>
              </a:rPr>
              <a:t>Behind the Services</a:t>
            </a:r>
            <a:endParaRPr lang="en" sz="4800" dirty="0">
              <a:highlight>
                <a:srgbClr val="FFCD00"/>
              </a:highlight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4"/>
            <a:ext cx="52409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What does it take to deliver best in class manufacturing services and products?</a:t>
            </a:r>
            <a:endParaRPr lang="en" sz="1800" dirty="0"/>
          </a:p>
        </p:txBody>
      </p:sp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/>
          <p:nvPr/>
        </p:nvSpPr>
        <p:spPr>
          <a:xfrm>
            <a:off x="3470200" y="566931"/>
            <a:ext cx="2203499" cy="2203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547"/>
          <p:cNvGrpSpPr/>
          <p:nvPr/>
        </p:nvGrpSpPr>
        <p:grpSpPr>
          <a:xfrm>
            <a:off x="4419600" y="1428750"/>
            <a:ext cx="533400" cy="1219200"/>
            <a:chOff x="3384375" y="2267500"/>
            <a:chExt cx="203375" cy="507825"/>
          </a:xfrm>
        </p:grpSpPr>
        <p:sp>
          <p:nvSpPr>
            <p:cNvPr id="22" name="Shape 54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553"/>
          <p:cNvGrpSpPr/>
          <p:nvPr/>
        </p:nvGrpSpPr>
        <p:grpSpPr>
          <a:xfrm>
            <a:off x="3810000" y="971550"/>
            <a:ext cx="381000" cy="990600"/>
            <a:chOff x="4071800" y="2269925"/>
            <a:chExt cx="172925" cy="502950"/>
          </a:xfrm>
        </p:grpSpPr>
        <p:sp>
          <p:nvSpPr>
            <p:cNvPr id="25" name="Shape 554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555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" name="Shape 547"/>
          <p:cNvGrpSpPr/>
          <p:nvPr/>
        </p:nvGrpSpPr>
        <p:grpSpPr>
          <a:xfrm>
            <a:off x="4953000" y="819150"/>
            <a:ext cx="304800" cy="685800"/>
            <a:chOff x="3384375" y="2267500"/>
            <a:chExt cx="203375" cy="507825"/>
          </a:xfrm>
        </p:grpSpPr>
        <p:sp>
          <p:nvSpPr>
            <p:cNvPr id="28" name="Shape 54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5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1241</Words>
  <Application>Microsoft Office PowerPoint</Application>
  <PresentationFormat>On-screen Show (16:9)</PresentationFormat>
  <Paragraphs>213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Lora</vt:lpstr>
      <vt:lpstr>Quattrocento Sans</vt:lpstr>
      <vt:lpstr>Segoe UI</vt:lpstr>
      <vt:lpstr>SimHei</vt:lpstr>
      <vt:lpstr>Viola template</vt:lpstr>
      <vt:lpstr>Acrobat Document</vt:lpstr>
      <vt:lpstr>Slide 1</vt:lpstr>
      <vt:lpstr>Mission Statement</vt:lpstr>
      <vt:lpstr>Welcome</vt:lpstr>
      <vt:lpstr>Diverse Supplier</vt:lpstr>
      <vt:lpstr>About PIC</vt:lpstr>
      <vt:lpstr>Slide 6</vt:lpstr>
      <vt:lpstr>Markets Served</vt:lpstr>
      <vt:lpstr>Services Offered</vt:lpstr>
      <vt:lpstr>Behind the Services</vt:lpstr>
      <vt:lpstr>Communication and Experience</vt:lpstr>
      <vt:lpstr>Slide 11</vt:lpstr>
      <vt:lpstr>Our Partners Your Values</vt:lpstr>
      <vt:lpstr>Slide 13</vt:lpstr>
      <vt:lpstr>Non-Ferrous Castings</vt:lpstr>
      <vt:lpstr>Non-Ferrous Castings</vt:lpstr>
      <vt:lpstr>Slide 16</vt:lpstr>
      <vt:lpstr>Forged Drivetrain Components</vt:lpstr>
      <vt:lpstr>Slide 18</vt:lpstr>
      <vt:lpstr>Slide 19</vt:lpstr>
      <vt:lpstr>Precision CNC Turned Parts</vt:lpstr>
      <vt:lpstr>Slide 21</vt:lpstr>
      <vt:lpstr>Slide 22</vt:lpstr>
      <vt:lpstr>Thermal Dissipation Coating</vt:lpstr>
      <vt:lpstr>Resistive Heating Fabric</vt:lpstr>
      <vt:lpstr>Nano Carbon Technology Solutions</vt:lpstr>
      <vt:lpstr>Slide 26</vt:lpstr>
      <vt:lpstr>Slide 27</vt:lpstr>
      <vt:lpstr>318,928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 Hung</dc:creator>
  <cp:lastModifiedBy>Albert Hung</cp:lastModifiedBy>
  <cp:revision>108</cp:revision>
  <dcterms:modified xsi:type="dcterms:W3CDTF">2018-10-22T18:36:02Z</dcterms:modified>
</cp:coreProperties>
</file>